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
  </p:notesMasterIdLst>
  <p:handoutMasterIdLst>
    <p:handoutMasterId r:id="rId18"/>
  </p:handoutMasterIdLst>
  <p:sldIdLst>
    <p:sldId id="338" r:id="rId2"/>
    <p:sldId id="314" r:id="rId3"/>
    <p:sldId id="315" r:id="rId4"/>
    <p:sldId id="316" r:id="rId5"/>
    <p:sldId id="339" r:id="rId6"/>
    <p:sldId id="317" r:id="rId7"/>
    <p:sldId id="318" r:id="rId8"/>
    <p:sldId id="319" r:id="rId9"/>
    <p:sldId id="323" r:id="rId10"/>
    <p:sldId id="350" r:id="rId11"/>
    <p:sldId id="324" r:id="rId12"/>
    <p:sldId id="348" r:id="rId13"/>
    <p:sldId id="343" r:id="rId14"/>
    <p:sldId id="344" r:id="rId15"/>
    <p:sldId id="346" r:id="rId16"/>
  </p:sldIdLst>
  <p:sldSz cx="9144000" cy="6858000" type="screen4x3"/>
  <p:notesSz cx="6858000" cy="9144000"/>
  <p:embeddedFontLst>
    <p:embeddedFont>
      <p:font typeface="MS PGothic" panose="020B0600070205080204" pitchFamily="34" charset="-128"/>
      <p:regular r:id="rId19"/>
    </p:embeddedFont>
    <p:embeddedFont>
      <p:font typeface="Arial Narrow" panose="020B0606020202030204" pitchFamily="34" charset="0"/>
      <p:regular r:id="rId20"/>
      <p:bold r:id="rId21"/>
      <p:italic r:id="rId22"/>
      <p:boldItalic r:id="rId23"/>
    </p:embeddedFont>
  </p:embeddedFontLst>
  <p:defaultTextStyle>
    <a:defPPr>
      <a:defRPr lang="en-CA"/>
    </a:defPPr>
    <a:lvl1pPr algn="l" rtl="0" fontAlgn="base">
      <a:spcBef>
        <a:spcPct val="0"/>
      </a:spcBef>
      <a:spcAft>
        <a:spcPct val="0"/>
      </a:spcAft>
      <a:defRPr kern="1200">
        <a:solidFill>
          <a:schemeClr val="tx1"/>
        </a:solidFill>
        <a:latin typeface="Arial Narrow" pitchFamily="34" charset="0"/>
        <a:ea typeface="+mn-ea"/>
        <a:cs typeface="+mn-cs"/>
      </a:defRPr>
    </a:lvl1pPr>
    <a:lvl2pPr marL="457200" algn="l" rtl="0" fontAlgn="base">
      <a:spcBef>
        <a:spcPct val="0"/>
      </a:spcBef>
      <a:spcAft>
        <a:spcPct val="0"/>
      </a:spcAft>
      <a:defRPr kern="1200">
        <a:solidFill>
          <a:schemeClr val="tx1"/>
        </a:solidFill>
        <a:latin typeface="Arial Narrow" pitchFamily="34" charset="0"/>
        <a:ea typeface="+mn-ea"/>
        <a:cs typeface="+mn-cs"/>
      </a:defRPr>
    </a:lvl2pPr>
    <a:lvl3pPr marL="914400" algn="l" rtl="0" fontAlgn="base">
      <a:spcBef>
        <a:spcPct val="0"/>
      </a:spcBef>
      <a:spcAft>
        <a:spcPct val="0"/>
      </a:spcAft>
      <a:defRPr kern="1200">
        <a:solidFill>
          <a:schemeClr val="tx1"/>
        </a:solidFill>
        <a:latin typeface="Arial Narrow" pitchFamily="34" charset="0"/>
        <a:ea typeface="+mn-ea"/>
        <a:cs typeface="+mn-cs"/>
      </a:defRPr>
    </a:lvl3pPr>
    <a:lvl4pPr marL="1371600" algn="l" rtl="0" fontAlgn="base">
      <a:spcBef>
        <a:spcPct val="0"/>
      </a:spcBef>
      <a:spcAft>
        <a:spcPct val="0"/>
      </a:spcAft>
      <a:defRPr kern="1200">
        <a:solidFill>
          <a:schemeClr val="tx1"/>
        </a:solidFill>
        <a:latin typeface="Arial Narrow" pitchFamily="34" charset="0"/>
        <a:ea typeface="+mn-ea"/>
        <a:cs typeface="+mn-cs"/>
      </a:defRPr>
    </a:lvl4pPr>
    <a:lvl5pPr marL="1828800" algn="l" rtl="0" fontAlgn="base">
      <a:spcBef>
        <a:spcPct val="0"/>
      </a:spcBef>
      <a:spcAft>
        <a:spcPct val="0"/>
      </a:spcAft>
      <a:defRPr kern="1200">
        <a:solidFill>
          <a:schemeClr val="tx1"/>
        </a:solidFill>
        <a:latin typeface="Arial Narrow" pitchFamily="34" charset="0"/>
        <a:ea typeface="+mn-ea"/>
        <a:cs typeface="+mn-cs"/>
      </a:defRPr>
    </a:lvl5pPr>
    <a:lvl6pPr marL="2286000" algn="l" defTabSz="914400" rtl="0" eaLnBrk="1" latinLnBrk="0" hangingPunct="1">
      <a:defRPr kern="1200">
        <a:solidFill>
          <a:schemeClr val="tx1"/>
        </a:solidFill>
        <a:latin typeface="Arial Narrow" pitchFamily="34" charset="0"/>
        <a:ea typeface="+mn-ea"/>
        <a:cs typeface="+mn-cs"/>
      </a:defRPr>
    </a:lvl6pPr>
    <a:lvl7pPr marL="2743200" algn="l" defTabSz="914400" rtl="0" eaLnBrk="1" latinLnBrk="0" hangingPunct="1">
      <a:defRPr kern="1200">
        <a:solidFill>
          <a:schemeClr val="tx1"/>
        </a:solidFill>
        <a:latin typeface="Arial Narrow" pitchFamily="34" charset="0"/>
        <a:ea typeface="+mn-ea"/>
        <a:cs typeface="+mn-cs"/>
      </a:defRPr>
    </a:lvl7pPr>
    <a:lvl8pPr marL="3200400" algn="l" defTabSz="914400" rtl="0" eaLnBrk="1" latinLnBrk="0" hangingPunct="1">
      <a:defRPr kern="1200">
        <a:solidFill>
          <a:schemeClr val="tx1"/>
        </a:solidFill>
        <a:latin typeface="Arial Narrow" pitchFamily="34" charset="0"/>
        <a:ea typeface="+mn-ea"/>
        <a:cs typeface="+mn-cs"/>
      </a:defRPr>
    </a:lvl8pPr>
    <a:lvl9pPr marL="3657600" algn="l" defTabSz="914400" rtl="0" eaLnBrk="1" latinLnBrk="0" hangingPunct="1">
      <a:defRPr kern="1200">
        <a:solidFill>
          <a:schemeClr val="tx1"/>
        </a:solidFill>
        <a:latin typeface="Arial Narrow"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ra MacInnes" initials="K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290147"/>
    <a:srgbClr val="BFBFBF"/>
    <a:srgbClr val="D94813"/>
    <a:srgbClr val="0052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autoAdjust="0"/>
    <p:restoredTop sz="57143" autoAdjust="0"/>
  </p:normalViewPr>
  <p:slideViewPr>
    <p:cSldViewPr>
      <p:cViewPr>
        <p:scale>
          <a:sx n="100" d="100"/>
          <a:sy n="100" d="100"/>
        </p:scale>
        <p:origin x="-510" y="768"/>
      </p:cViewPr>
      <p:guideLst>
        <p:guide orient="horz" pos="2160"/>
        <p:guide pos="2880"/>
      </p:guideLst>
    </p:cSldViewPr>
  </p:slideViewPr>
  <p:notesTextViewPr>
    <p:cViewPr>
      <p:scale>
        <a:sx n="1" d="1"/>
        <a:sy n="1" d="1"/>
      </p:scale>
      <p:origin x="0" y="0"/>
    </p:cViewPr>
  </p:notesTextViewPr>
  <p:sorterViewPr>
    <p:cViewPr>
      <p:scale>
        <a:sx n="100" d="100"/>
        <a:sy n="100" d="100"/>
      </p:scale>
      <p:origin x="0" y="1302"/>
    </p:cViewPr>
  </p:sorterViewPr>
  <p:notesViewPr>
    <p:cSldViewPr>
      <p:cViewPr varScale="1">
        <p:scale>
          <a:sx n="85" d="100"/>
          <a:sy n="85" d="100"/>
        </p:scale>
        <p:origin x="-3084" y="-102"/>
      </p:cViewPr>
      <p:guideLst>
        <p:guide orient="horz" pos="2881"/>
        <p:guide pos="216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1EB81C-A194-4652-AB9D-810CF1332AC1}"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CA"/>
        </a:p>
      </dgm:t>
    </dgm:pt>
    <dgm:pt modelId="{D7BB125E-D861-42D2-9B8F-0860EDD98A3D}">
      <dgm:prSet phldrT="[Text]" custT="1">
        <dgm:style>
          <a:lnRef idx="1">
            <a:schemeClr val="accent3"/>
          </a:lnRef>
          <a:fillRef idx="2">
            <a:schemeClr val="accent3"/>
          </a:fillRef>
          <a:effectRef idx="1">
            <a:schemeClr val="accent3"/>
          </a:effectRef>
          <a:fontRef idx="minor">
            <a:schemeClr val="dk1"/>
          </a:fontRef>
        </dgm:style>
      </dgm:prSet>
      <dgm:spPr/>
      <dgm:t>
        <a:bodyPr/>
        <a:lstStyle/>
        <a:p>
          <a:pPr algn="ctr"/>
          <a:r>
            <a:rPr lang="en-US" sz="1800" dirty="0" smtClean="0"/>
            <a:t>Industry or Public Reports </a:t>
          </a:r>
        </a:p>
        <a:p>
          <a:pPr algn="ctr"/>
          <a:r>
            <a:rPr lang="en-US" sz="1800" dirty="0" smtClean="0"/>
            <a:t>(1-800-222-6514) Hotline</a:t>
          </a:r>
          <a:endParaRPr lang="en-CA" sz="1800" dirty="0"/>
        </a:p>
      </dgm:t>
    </dgm:pt>
    <dgm:pt modelId="{A2FD713C-CCF8-4CA6-9257-EEC80B64EBA7}" type="parTrans" cxnId="{8124C5BA-915E-41DE-B3E0-E1552996ED76}">
      <dgm:prSet/>
      <dgm:spPr/>
      <dgm:t>
        <a:bodyPr/>
        <a:lstStyle/>
        <a:p>
          <a:endParaRPr lang="en-CA" sz="1200"/>
        </a:p>
      </dgm:t>
    </dgm:pt>
    <dgm:pt modelId="{DBC91F27-5758-437D-88C5-CED45210033B}" type="sibTrans" cxnId="{8124C5BA-915E-41DE-B3E0-E1552996ED76}">
      <dgm:prSet custT="1"/>
      <dgm:spPr/>
      <dgm:t>
        <a:bodyPr/>
        <a:lstStyle/>
        <a:p>
          <a:endParaRPr lang="en-CA" sz="2000" dirty="0"/>
        </a:p>
      </dgm:t>
    </dgm:pt>
    <dgm:pt modelId="{BFEBA568-7CAD-4281-ADB3-5CA79655D126}">
      <dgm:prSet phldrT="[Text]" custT="1"/>
      <dgm:spPr>
        <a:solidFill>
          <a:srgbClr val="FFC000"/>
        </a:solidFill>
      </dgm:spPr>
      <dgm:t>
        <a:bodyPr/>
        <a:lstStyle/>
        <a:p>
          <a:pPr algn="ctr"/>
          <a:r>
            <a:rPr lang="en-US" sz="1800" dirty="0" smtClean="0">
              <a:solidFill>
                <a:sysClr val="windowText" lastClr="000000"/>
              </a:solidFill>
            </a:rPr>
            <a:t>Initial Triage Occurs</a:t>
          </a:r>
          <a:endParaRPr lang="en-CA" sz="1800" dirty="0">
            <a:solidFill>
              <a:sysClr val="windowText" lastClr="000000"/>
            </a:solidFill>
          </a:endParaRPr>
        </a:p>
      </dgm:t>
    </dgm:pt>
    <dgm:pt modelId="{69C86A9C-4F2E-4842-9A1B-EB0D95A1B5B6}" type="parTrans" cxnId="{D14026BB-91D5-4FEA-AACC-F3CAC4FD4BF1}">
      <dgm:prSet/>
      <dgm:spPr/>
      <dgm:t>
        <a:bodyPr/>
        <a:lstStyle/>
        <a:p>
          <a:endParaRPr lang="en-CA" sz="1200"/>
        </a:p>
      </dgm:t>
    </dgm:pt>
    <dgm:pt modelId="{F933D4BE-999B-4CF8-A84E-38CA541E73EE}" type="sibTrans" cxnId="{D14026BB-91D5-4FEA-AACC-F3CAC4FD4BF1}">
      <dgm:prSet custT="1"/>
      <dgm:spPr/>
      <dgm:t>
        <a:bodyPr/>
        <a:lstStyle/>
        <a:p>
          <a:endParaRPr lang="en-CA" sz="2000" dirty="0"/>
        </a:p>
      </dgm:t>
    </dgm:pt>
    <dgm:pt modelId="{A4B984A9-4F03-410C-BCA6-99169390DBF9}">
      <dgm:prSet phldrT="[Text]" custT="1">
        <dgm:style>
          <a:lnRef idx="1">
            <a:schemeClr val="dk1"/>
          </a:lnRef>
          <a:fillRef idx="2">
            <a:schemeClr val="dk1"/>
          </a:fillRef>
          <a:effectRef idx="1">
            <a:schemeClr val="dk1"/>
          </a:effectRef>
          <a:fontRef idx="minor">
            <a:schemeClr val="dk1"/>
          </a:fontRef>
        </dgm:style>
      </dgm:prSet>
      <dgm:spPr/>
      <dgm:t>
        <a:bodyPr/>
        <a:lstStyle/>
        <a:p>
          <a:pPr algn="ctr"/>
          <a:r>
            <a:rPr lang="en-US" sz="1800" dirty="0" smtClean="0"/>
            <a:t>Report is Passed to Duty Officer and Validated</a:t>
          </a:r>
          <a:endParaRPr lang="en-CA" sz="1800" dirty="0"/>
        </a:p>
      </dgm:t>
    </dgm:pt>
    <dgm:pt modelId="{91FE977E-F33B-4420-B587-975D68546729}" type="parTrans" cxnId="{3E21651B-D7E1-41D2-AAB2-F9B3A5A23853}">
      <dgm:prSet/>
      <dgm:spPr/>
      <dgm:t>
        <a:bodyPr/>
        <a:lstStyle/>
        <a:p>
          <a:endParaRPr lang="en-CA" sz="1200"/>
        </a:p>
      </dgm:t>
    </dgm:pt>
    <dgm:pt modelId="{4A912A17-F1A0-4D44-87C5-075057D6E8E8}" type="sibTrans" cxnId="{3E21651B-D7E1-41D2-AAB2-F9B3A5A23853}">
      <dgm:prSet custT="1"/>
      <dgm:spPr/>
      <dgm:t>
        <a:bodyPr/>
        <a:lstStyle/>
        <a:p>
          <a:endParaRPr lang="en-CA" sz="2000" dirty="0"/>
        </a:p>
      </dgm:t>
    </dgm:pt>
    <dgm:pt modelId="{46754B21-5ED2-43B2-8545-58270D21AABD}">
      <dgm:prSet custT="1">
        <dgm:style>
          <a:lnRef idx="1">
            <a:schemeClr val="accent1"/>
          </a:lnRef>
          <a:fillRef idx="2">
            <a:schemeClr val="accent1"/>
          </a:fillRef>
          <a:effectRef idx="1">
            <a:schemeClr val="accent1"/>
          </a:effectRef>
          <a:fontRef idx="minor">
            <a:schemeClr val="dk1"/>
          </a:fontRef>
        </dgm:style>
      </dgm:prSet>
      <dgm:spPr/>
      <dgm:t>
        <a:bodyPr/>
        <a:lstStyle/>
        <a:p>
          <a:pPr algn="ctr"/>
          <a:r>
            <a:rPr lang="en-US" sz="1800" dirty="0" smtClean="0"/>
            <a:t>Response Occurs</a:t>
          </a:r>
          <a:endParaRPr lang="en-CA" sz="1800" dirty="0"/>
        </a:p>
      </dgm:t>
    </dgm:pt>
    <dgm:pt modelId="{D9754C69-286A-411E-8030-C4E0E15AA7AF}" type="parTrans" cxnId="{67BC461B-8E84-4F94-AD6C-911DD4927A73}">
      <dgm:prSet/>
      <dgm:spPr/>
      <dgm:t>
        <a:bodyPr/>
        <a:lstStyle/>
        <a:p>
          <a:endParaRPr lang="en-CA" sz="1200"/>
        </a:p>
      </dgm:t>
    </dgm:pt>
    <dgm:pt modelId="{426B0FD5-2482-4224-AFFD-8DA9A31D2475}" type="sibTrans" cxnId="{67BC461B-8E84-4F94-AD6C-911DD4927A73}">
      <dgm:prSet/>
      <dgm:spPr/>
      <dgm:t>
        <a:bodyPr/>
        <a:lstStyle/>
        <a:p>
          <a:endParaRPr lang="en-CA" sz="1200"/>
        </a:p>
      </dgm:t>
    </dgm:pt>
    <dgm:pt modelId="{38C9C0F4-222B-4425-929C-32E8FA6E8981}" type="pres">
      <dgm:prSet presAssocID="{BA1EB81C-A194-4652-AB9D-810CF1332AC1}" presName="linearFlow" presStyleCnt="0">
        <dgm:presLayoutVars>
          <dgm:resizeHandles val="exact"/>
        </dgm:presLayoutVars>
      </dgm:prSet>
      <dgm:spPr/>
      <dgm:t>
        <a:bodyPr/>
        <a:lstStyle/>
        <a:p>
          <a:endParaRPr lang="en-CA"/>
        </a:p>
      </dgm:t>
    </dgm:pt>
    <dgm:pt modelId="{1CE602E2-D2FF-4861-96E0-31DAA26FDD66}" type="pres">
      <dgm:prSet presAssocID="{D7BB125E-D861-42D2-9B8F-0860EDD98A3D}" presName="node" presStyleLbl="node1" presStyleIdx="0" presStyleCnt="4">
        <dgm:presLayoutVars>
          <dgm:bulletEnabled val="1"/>
        </dgm:presLayoutVars>
      </dgm:prSet>
      <dgm:spPr/>
      <dgm:t>
        <a:bodyPr/>
        <a:lstStyle/>
        <a:p>
          <a:endParaRPr lang="en-CA"/>
        </a:p>
      </dgm:t>
    </dgm:pt>
    <dgm:pt modelId="{56A28A0F-67E4-4E13-8066-C4D91328B926}" type="pres">
      <dgm:prSet presAssocID="{DBC91F27-5758-437D-88C5-CED45210033B}" presName="sibTrans" presStyleLbl="sibTrans2D1" presStyleIdx="0" presStyleCnt="3"/>
      <dgm:spPr/>
      <dgm:t>
        <a:bodyPr/>
        <a:lstStyle/>
        <a:p>
          <a:endParaRPr lang="en-CA"/>
        </a:p>
      </dgm:t>
    </dgm:pt>
    <dgm:pt modelId="{D9C02092-6782-4495-AD96-D47C7769A46C}" type="pres">
      <dgm:prSet presAssocID="{DBC91F27-5758-437D-88C5-CED45210033B}" presName="connectorText" presStyleLbl="sibTrans2D1" presStyleIdx="0" presStyleCnt="3"/>
      <dgm:spPr/>
      <dgm:t>
        <a:bodyPr/>
        <a:lstStyle/>
        <a:p>
          <a:endParaRPr lang="en-CA"/>
        </a:p>
      </dgm:t>
    </dgm:pt>
    <dgm:pt modelId="{591A5827-4B06-4069-B224-D6AAE3D05D86}" type="pres">
      <dgm:prSet presAssocID="{BFEBA568-7CAD-4281-ADB3-5CA79655D126}" presName="node" presStyleLbl="node1" presStyleIdx="1" presStyleCnt="4">
        <dgm:presLayoutVars>
          <dgm:bulletEnabled val="1"/>
        </dgm:presLayoutVars>
      </dgm:prSet>
      <dgm:spPr/>
      <dgm:t>
        <a:bodyPr/>
        <a:lstStyle/>
        <a:p>
          <a:endParaRPr lang="en-CA"/>
        </a:p>
      </dgm:t>
    </dgm:pt>
    <dgm:pt modelId="{3D255DDD-BA3F-483F-8B50-7D87A0DA473E}" type="pres">
      <dgm:prSet presAssocID="{F933D4BE-999B-4CF8-A84E-38CA541E73EE}" presName="sibTrans" presStyleLbl="sibTrans2D1" presStyleIdx="1" presStyleCnt="3"/>
      <dgm:spPr/>
      <dgm:t>
        <a:bodyPr/>
        <a:lstStyle/>
        <a:p>
          <a:endParaRPr lang="en-CA"/>
        </a:p>
      </dgm:t>
    </dgm:pt>
    <dgm:pt modelId="{2067E4A8-85EC-4A25-BD63-1A2004311FA9}" type="pres">
      <dgm:prSet presAssocID="{F933D4BE-999B-4CF8-A84E-38CA541E73EE}" presName="connectorText" presStyleLbl="sibTrans2D1" presStyleIdx="1" presStyleCnt="3"/>
      <dgm:spPr/>
      <dgm:t>
        <a:bodyPr/>
        <a:lstStyle/>
        <a:p>
          <a:endParaRPr lang="en-CA"/>
        </a:p>
      </dgm:t>
    </dgm:pt>
    <dgm:pt modelId="{263DFCBD-D48B-4C41-8E16-11EC19119EEB}" type="pres">
      <dgm:prSet presAssocID="{A4B984A9-4F03-410C-BCA6-99169390DBF9}" presName="node" presStyleLbl="node1" presStyleIdx="2" presStyleCnt="4">
        <dgm:presLayoutVars>
          <dgm:bulletEnabled val="1"/>
        </dgm:presLayoutVars>
      </dgm:prSet>
      <dgm:spPr/>
      <dgm:t>
        <a:bodyPr/>
        <a:lstStyle/>
        <a:p>
          <a:endParaRPr lang="en-CA"/>
        </a:p>
      </dgm:t>
    </dgm:pt>
    <dgm:pt modelId="{53ACFD07-39D8-4ECC-BD22-DCBF07F240E5}" type="pres">
      <dgm:prSet presAssocID="{4A912A17-F1A0-4D44-87C5-075057D6E8E8}" presName="sibTrans" presStyleLbl="sibTrans2D1" presStyleIdx="2" presStyleCnt="3"/>
      <dgm:spPr/>
      <dgm:t>
        <a:bodyPr/>
        <a:lstStyle/>
        <a:p>
          <a:endParaRPr lang="en-CA"/>
        </a:p>
      </dgm:t>
    </dgm:pt>
    <dgm:pt modelId="{00554846-AC59-4B10-9D5A-52FC737C15A7}" type="pres">
      <dgm:prSet presAssocID="{4A912A17-F1A0-4D44-87C5-075057D6E8E8}" presName="connectorText" presStyleLbl="sibTrans2D1" presStyleIdx="2" presStyleCnt="3"/>
      <dgm:spPr/>
      <dgm:t>
        <a:bodyPr/>
        <a:lstStyle/>
        <a:p>
          <a:endParaRPr lang="en-CA"/>
        </a:p>
      </dgm:t>
    </dgm:pt>
    <dgm:pt modelId="{A0DDFAF4-B62B-47AE-ABFD-B89AEC02F4E6}" type="pres">
      <dgm:prSet presAssocID="{46754B21-5ED2-43B2-8545-58270D21AABD}" presName="node" presStyleLbl="node1" presStyleIdx="3" presStyleCnt="4">
        <dgm:presLayoutVars>
          <dgm:bulletEnabled val="1"/>
        </dgm:presLayoutVars>
      </dgm:prSet>
      <dgm:spPr/>
      <dgm:t>
        <a:bodyPr/>
        <a:lstStyle/>
        <a:p>
          <a:endParaRPr lang="en-CA"/>
        </a:p>
      </dgm:t>
    </dgm:pt>
  </dgm:ptLst>
  <dgm:cxnLst>
    <dgm:cxn modelId="{CDD13B3F-86B3-49A9-9DAD-9EBCE5C5C7D1}" type="presOf" srcId="{F933D4BE-999B-4CF8-A84E-38CA541E73EE}" destId="{2067E4A8-85EC-4A25-BD63-1A2004311FA9}" srcOrd="1" destOrd="0" presId="urn:microsoft.com/office/officeart/2005/8/layout/process2"/>
    <dgm:cxn modelId="{9E78C061-D781-44A7-A114-40742C7568EF}" type="presOf" srcId="{BA1EB81C-A194-4652-AB9D-810CF1332AC1}" destId="{38C9C0F4-222B-4425-929C-32E8FA6E8981}" srcOrd="0" destOrd="0" presId="urn:microsoft.com/office/officeart/2005/8/layout/process2"/>
    <dgm:cxn modelId="{52EEE34D-762C-4F0D-95DD-5EA9076E0B54}" type="presOf" srcId="{DBC91F27-5758-437D-88C5-CED45210033B}" destId="{D9C02092-6782-4495-AD96-D47C7769A46C}" srcOrd="1" destOrd="0" presId="urn:microsoft.com/office/officeart/2005/8/layout/process2"/>
    <dgm:cxn modelId="{D162D524-F84A-4896-9AD4-EEDE54EF8D42}" type="presOf" srcId="{46754B21-5ED2-43B2-8545-58270D21AABD}" destId="{A0DDFAF4-B62B-47AE-ABFD-B89AEC02F4E6}" srcOrd="0" destOrd="0" presId="urn:microsoft.com/office/officeart/2005/8/layout/process2"/>
    <dgm:cxn modelId="{FEB00DA5-10BC-49C4-B110-AE2608652CA9}" type="presOf" srcId="{BFEBA568-7CAD-4281-ADB3-5CA79655D126}" destId="{591A5827-4B06-4069-B224-D6AAE3D05D86}" srcOrd="0" destOrd="0" presId="urn:microsoft.com/office/officeart/2005/8/layout/process2"/>
    <dgm:cxn modelId="{DF310166-429A-4ED5-8BCE-35C1E9CCCF40}" type="presOf" srcId="{F933D4BE-999B-4CF8-A84E-38CA541E73EE}" destId="{3D255DDD-BA3F-483F-8B50-7D87A0DA473E}" srcOrd="0" destOrd="0" presId="urn:microsoft.com/office/officeart/2005/8/layout/process2"/>
    <dgm:cxn modelId="{3E21651B-D7E1-41D2-AAB2-F9B3A5A23853}" srcId="{BA1EB81C-A194-4652-AB9D-810CF1332AC1}" destId="{A4B984A9-4F03-410C-BCA6-99169390DBF9}" srcOrd="2" destOrd="0" parTransId="{91FE977E-F33B-4420-B587-975D68546729}" sibTransId="{4A912A17-F1A0-4D44-87C5-075057D6E8E8}"/>
    <dgm:cxn modelId="{8124C5BA-915E-41DE-B3E0-E1552996ED76}" srcId="{BA1EB81C-A194-4652-AB9D-810CF1332AC1}" destId="{D7BB125E-D861-42D2-9B8F-0860EDD98A3D}" srcOrd="0" destOrd="0" parTransId="{A2FD713C-CCF8-4CA6-9257-EEC80B64EBA7}" sibTransId="{DBC91F27-5758-437D-88C5-CED45210033B}"/>
    <dgm:cxn modelId="{D14026BB-91D5-4FEA-AACC-F3CAC4FD4BF1}" srcId="{BA1EB81C-A194-4652-AB9D-810CF1332AC1}" destId="{BFEBA568-7CAD-4281-ADB3-5CA79655D126}" srcOrd="1" destOrd="0" parTransId="{69C86A9C-4F2E-4842-9A1B-EB0D95A1B5B6}" sibTransId="{F933D4BE-999B-4CF8-A84E-38CA541E73EE}"/>
    <dgm:cxn modelId="{C6DBE854-8997-49DA-A215-8E46DC1B6274}" type="presOf" srcId="{D7BB125E-D861-42D2-9B8F-0860EDD98A3D}" destId="{1CE602E2-D2FF-4861-96E0-31DAA26FDD66}" srcOrd="0" destOrd="0" presId="urn:microsoft.com/office/officeart/2005/8/layout/process2"/>
    <dgm:cxn modelId="{67BC461B-8E84-4F94-AD6C-911DD4927A73}" srcId="{BA1EB81C-A194-4652-AB9D-810CF1332AC1}" destId="{46754B21-5ED2-43B2-8545-58270D21AABD}" srcOrd="3" destOrd="0" parTransId="{D9754C69-286A-411E-8030-C4E0E15AA7AF}" sibTransId="{426B0FD5-2482-4224-AFFD-8DA9A31D2475}"/>
    <dgm:cxn modelId="{9F8D285C-C0C7-43DD-80E3-E21EAEB9EC0A}" type="presOf" srcId="{4A912A17-F1A0-4D44-87C5-075057D6E8E8}" destId="{00554846-AC59-4B10-9D5A-52FC737C15A7}" srcOrd="1" destOrd="0" presId="urn:microsoft.com/office/officeart/2005/8/layout/process2"/>
    <dgm:cxn modelId="{2BD6766A-FDE2-4160-A06C-CC8AE8AC6A9A}" type="presOf" srcId="{4A912A17-F1A0-4D44-87C5-075057D6E8E8}" destId="{53ACFD07-39D8-4ECC-BD22-DCBF07F240E5}" srcOrd="0" destOrd="0" presId="urn:microsoft.com/office/officeart/2005/8/layout/process2"/>
    <dgm:cxn modelId="{CAF26C59-8C83-4A83-A80F-682B80CD6DAB}" type="presOf" srcId="{DBC91F27-5758-437D-88C5-CED45210033B}" destId="{56A28A0F-67E4-4E13-8066-C4D91328B926}" srcOrd="0" destOrd="0" presId="urn:microsoft.com/office/officeart/2005/8/layout/process2"/>
    <dgm:cxn modelId="{0CA40E1A-F156-4B64-999D-B2DA5B356982}" type="presOf" srcId="{A4B984A9-4F03-410C-BCA6-99169390DBF9}" destId="{263DFCBD-D48B-4C41-8E16-11EC19119EEB}" srcOrd="0" destOrd="0" presId="urn:microsoft.com/office/officeart/2005/8/layout/process2"/>
    <dgm:cxn modelId="{B9208518-EF7D-4B03-B1AC-D090B96E0BB1}" type="presParOf" srcId="{38C9C0F4-222B-4425-929C-32E8FA6E8981}" destId="{1CE602E2-D2FF-4861-96E0-31DAA26FDD66}" srcOrd="0" destOrd="0" presId="urn:microsoft.com/office/officeart/2005/8/layout/process2"/>
    <dgm:cxn modelId="{499E2638-DE7C-467C-96D0-F8C7B8BDEE91}" type="presParOf" srcId="{38C9C0F4-222B-4425-929C-32E8FA6E8981}" destId="{56A28A0F-67E4-4E13-8066-C4D91328B926}" srcOrd="1" destOrd="0" presId="urn:microsoft.com/office/officeart/2005/8/layout/process2"/>
    <dgm:cxn modelId="{7BA3188F-86A1-4286-9D8F-3135140027FA}" type="presParOf" srcId="{56A28A0F-67E4-4E13-8066-C4D91328B926}" destId="{D9C02092-6782-4495-AD96-D47C7769A46C}" srcOrd="0" destOrd="0" presId="urn:microsoft.com/office/officeart/2005/8/layout/process2"/>
    <dgm:cxn modelId="{B92D6414-9AAD-4BF8-885C-444CCD4E6293}" type="presParOf" srcId="{38C9C0F4-222B-4425-929C-32E8FA6E8981}" destId="{591A5827-4B06-4069-B224-D6AAE3D05D86}" srcOrd="2" destOrd="0" presId="urn:microsoft.com/office/officeart/2005/8/layout/process2"/>
    <dgm:cxn modelId="{A729D42B-119E-4BBC-94DE-D02DF89482EE}" type="presParOf" srcId="{38C9C0F4-222B-4425-929C-32E8FA6E8981}" destId="{3D255DDD-BA3F-483F-8B50-7D87A0DA473E}" srcOrd="3" destOrd="0" presId="urn:microsoft.com/office/officeart/2005/8/layout/process2"/>
    <dgm:cxn modelId="{2DF4238C-48B6-49A9-B578-662C08653B26}" type="presParOf" srcId="{3D255DDD-BA3F-483F-8B50-7D87A0DA473E}" destId="{2067E4A8-85EC-4A25-BD63-1A2004311FA9}" srcOrd="0" destOrd="0" presId="urn:microsoft.com/office/officeart/2005/8/layout/process2"/>
    <dgm:cxn modelId="{E552BA0A-C0A6-4F0A-A600-6AF304823A1A}" type="presParOf" srcId="{38C9C0F4-222B-4425-929C-32E8FA6E8981}" destId="{263DFCBD-D48B-4C41-8E16-11EC19119EEB}" srcOrd="4" destOrd="0" presId="urn:microsoft.com/office/officeart/2005/8/layout/process2"/>
    <dgm:cxn modelId="{FC5B85DB-9DB9-4812-9DC5-B24CBC37709E}" type="presParOf" srcId="{38C9C0F4-222B-4425-929C-32E8FA6E8981}" destId="{53ACFD07-39D8-4ECC-BD22-DCBF07F240E5}" srcOrd="5" destOrd="0" presId="urn:microsoft.com/office/officeart/2005/8/layout/process2"/>
    <dgm:cxn modelId="{3FAD69C5-F179-42ED-853E-031BCB71CAF4}" type="presParOf" srcId="{53ACFD07-39D8-4ECC-BD22-DCBF07F240E5}" destId="{00554846-AC59-4B10-9D5A-52FC737C15A7}" srcOrd="0" destOrd="0" presId="urn:microsoft.com/office/officeart/2005/8/layout/process2"/>
    <dgm:cxn modelId="{801C7029-91BE-47B5-9981-36570C9E6A13}" type="presParOf" srcId="{38C9C0F4-222B-4425-929C-32E8FA6E8981}" destId="{A0DDFAF4-B62B-47AE-ABFD-B89AEC02F4E6}"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602E2-D2FF-4861-96E0-31DAA26FDD66}">
      <dsp:nvSpPr>
        <dsp:cNvPr id="0" name=""/>
        <dsp:cNvSpPr/>
      </dsp:nvSpPr>
      <dsp:spPr>
        <a:xfrm>
          <a:off x="217336" y="2209"/>
          <a:ext cx="2836240" cy="822098"/>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Industry or Public Reports </a:t>
          </a:r>
        </a:p>
        <a:p>
          <a:pPr lvl="0" algn="ctr" defTabSz="800100">
            <a:lnSpc>
              <a:spcPct val="90000"/>
            </a:lnSpc>
            <a:spcBef>
              <a:spcPct val="0"/>
            </a:spcBef>
            <a:spcAft>
              <a:spcPct val="35000"/>
            </a:spcAft>
          </a:pPr>
          <a:r>
            <a:rPr lang="en-US" sz="1800" kern="1200" dirty="0" smtClean="0"/>
            <a:t>(1-800-222-6514) Hotline</a:t>
          </a:r>
          <a:endParaRPr lang="en-CA" sz="1800" kern="1200" dirty="0"/>
        </a:p>
      </dsp:txBody>
      <dsp:txXfrm>
        <a:off x="241414" y="26287"/>
        <a:ext cx="2788084" cy="773942"/>
      </dsp:txXfrm>
    </dsp:sp>
    <dsp:sp modelId="{56A28A0F-67E4-4E13-8066-C4D91328B926}">
      <dsp:nvSpPr>
        <dsp:cNvPr id="0" name=""/>
        <dsp:cNvSpPr/>
      </dsp:nvSpPr>
      <dsp:spPr>
        <a:xfrm rot="5400000">
          <a:off x="1481312" y="844861"/>
          <a:ext cx="308287" cy="3699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CA" sz="2000" kern="1200" dirty="0"/>
        </a:p>
      </dsp:txBody>
      <dsp:txXfrm rot="-5400000">
        <a:off x="1524473" y="875689"/>
        <a:ext cx="221966" cy="215801"/>
      </dsp:txXfrm>
    </dsp:sp>
    <dsp:sp modelId="{591A5827-4B06-4069-B224-D6AAE3D05D86}">
      <dsp:nvSpPr>
        <dsp:cNvPr id="0" name=""/>
        <dsp:cNvSpPr/>
      </dsp:nvSpPr>
      <dsp:spPr>
        <a:xfrm>
          <a:off x="217336" y="1235358"/>
          <a:ext cx="2836240" cy="822098"/>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ysClr val="windowText" lastClr="000000"/>
              </a:solidFill>
            </a:rPr>
            <a:t>Initial Triage Occurs</a:t>
          </a:r>
          <a:endParaRPr lang="en-CA" sz="1800" kern="1200" dirty="0">
            <a:solidFill>
              <a:sysClr val="windowText" lastClr="000000"/>
            </a:solidFill>
          </a:endParaRPr>
        </a:p>
      </dsp:txBody>
      <dsp:txXfrm>
        <a:off x="241414" y="1259436"/>
        <a:ext cx="2788084" cy="773942"/>
      </dsp:txXfrm>
    </dsp:sp>
    <dsp:sp modelId="{3D255DDD-BA3F-483F-8B50-7D87A0DA473E}">
      <dsp:nvSpPr>
        <dsp:cNvPr id="0" name=""/>
        <dsp:cNvSpPr/>
      </dsp:nvSpPr>
      <dsp:spPr>
        <a:xfrm rot="5400000">
          <a:off x="1481312" y="2078009"/>
          <a:ext cx="308287" cy="3699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CA" sz="2000" kern="1200" dirty="0"/>
        </a:p>
      </dsp:txBody>
      <dsp:txXfrm rot="-5400000">
        <a:off x="1524473" y="2108837"/>
        <a:ext cx="221966" cy="215801"/>
      </dsp:txXfrm>
    </dsp:sp>
    <dsp:sp modelId="{263DFCBD-D48B-4C41-8E16-11EC19119EEB}">
      <dsp:nvSpPr>
        <dsp:cNvPr id="0" name=""/>
        <dsp:cNvSpPr/>
      </dsp:nvSpPr>
      <dsp:spPr>
        <a:xfrm>
          <a:off x="217336" y="2468506"/>
          <a:ext cx="2836240" cy="822098"/>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Report is Passed to Duty Officer and Validated</a:t>
          </a:r>
          <a:endParaRPr lang="en-CA" sz="1800" kern="1200" dirty="0"/>
        </a:p>
      </dsp:txBody>
      <dsp:txXfrm>
        <a:off x="241414" y="2492584"/>
        <a:ext cx="2788084" cy="773942"/>
      </dsp:txXfrm>
    </dsp:sp>
    <dsp:sp modelId="{53ACFD07-39D8-4ECC-BD22-DCBF07F240E5}">
      <dsp:nvSpPr>
        <dsp:cNvPr id="0" name=""/>
        <dsp:cNvSpPr/>
      </dsp:nvSpPr>
      <dsp:spPr>
        <a:xfrm rot="5400000">
          <a:off x="1481312" y="3311157"/>
          <a:ext cx="308287" cy="3699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CA" sz="2000" kern="1200" dirty="0"/>
        </a:p>
      </dsp:txBody>
      <dsp:txXfrm rot="-5400000">
        <a:off x="1524473" y="3341985"/>
        <a:ext cx="221966" cy="215801"/>
      </dsp:txXfrm>
    </dsp:sp>
    <dsp:sp modelId="{A0DDFAF4-B62B-47AE-ABFD-B89AEC02F4E6}">
      <dsp:nvSpPr>
        <dsp:cNvPr id="0" name=""/>
        <dsp:cNvSpPr/>
      </dsp:nvSpPr>
      <dsp:spPr>
        <a:xfrm>
          <a:off x="217336" y="3701654"/>
          <a:ext cx="2836240" cy="822098"/>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Response Occurs</a:t>
          </a:r>
          <a:endParaRPr lang="en-CA" sz="1800" kern="1200" dirty="0"/>
        </a:p>
      </dsp:txBody>
      <dsp:txXfrm>
        <a:off x="241414" y="3725732"/>
        <a:ext cx="2788084" cy="77394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57200"/>
          </a:xfrm>
          <a:prstGeom prst="rect">
            <a:avLst/>
          </a:prstGeom>
        </p:spPr>
        <p:txBody>
          <a:bodyPr vert="horz" lIns="91429" tIns="45715" rIns="91429" bIns="45715" rtlCol="0"/>
          <a:lstStyle>
            <a:lvl1pPr algn="l">
              <a:defRPr sz="1200"/>
            </a:lvl1pPr>
          </a:lstStyle>
          <a:p>
            <a:endParaRPr lang="en-CA"/>
          </a:p>
        </p:txBody>
      </p:sp>
      <p:sp>
        <p:nvSpPr>
          <p:cNvPr id="3" name="Date Placeholder 2"/>
          <p:cNvSpPr>
            <a:spLocks noGrp="1"/>
          </p:cNvSpPr>
          <p:nvPr>
            <p:ph type="dt" sz="quarter" idx="1"/>
          </p:nvPr>
        </p:nvSpPr>
        <p:spPr>
          <a:xfrm>
            <a:off x="3884615" y="0"/>
            <a:ext cx="2971800" cy="457200"/>
          </a:xfrm>
          <a:prstGeom prst="rect">
            <a:avLst/>
          </a:prstGeom>
        </p:spPr>
        <p:txBody>
          <a:bodyPr vert="horz" lIns="91429" tIns="45715" rIns="91429" bIns="45715" rtlCol="0"/>
          <a:lstStyle>
            <a:lvl1pPr algn="r">
              <a:defRPr sz="1200"/>
            </a:lvl1pPr>
          </a:lstStyle>
          <a:p>
            <a:fld id="{CB1686F8-8E52-4FB7-AE8A-33474C407ADB}" type="datetimeFigureOut">
              <a:rPr lang="en-CA" smtClean="0"/>
              <a:t>07/05/2019</a:t>
            </a:fld>
            <a:endParaRPr lang="en-CA"/>
          </a:p>
        </p:txBody>
      </p:sp>
      <p:sp>
        <p:nvSpPr>
          <p:cNvPr id="4" name="Footer Placeholder 3"/>
          <p:cNvSpPr>
            <a:spLocks noGrp="1"/>
          </p:cNvSpPr>
          <p:nvPr>
            <p:ph type="ftr" sz="quarter" idx="2"/>
          </p:nvPr>
        </p:nvSpPr>
        <p:spPr>
          <a:xfrm>
            <a:off x="1" y="8685213"/>
            <a:ext cx="2971800" cy="457200"/>
          </a:xfrm>
          <a:prstGeom prst="rect">
            <a:avLst/>
          </a:prstGeom>
        </p:spPr>
        <p:txBody>
          <a:bodyPr vert="horz" lIns="91429" tIns="45715" rIns="91429" bIns="45715" rtlCol="0" anchor="b"/>
          <a:lstStyle>
            <a:lvl1pPr algn="l">
              <a:defRPr sz="1200"/>
            </a:lvl1pPr>
          </a:lstStyle>
          <a:p>
            <a:endParaRPr lang="en-CA"/>
          </a:p>
        </p:txBody>
      </p:sp>
      <p:sp>
        <p:nvSpPr>
          <p:cNvPr id="5" name="Slide Number Placeholder 4"/>
          <p:cNvSpPr>
            <a:spLocks noGrp="1"/>
          </p:cNvSpPr>
          <p:nvPr>
            <p:ph type="sldNum" sz="quarter" idx="3"/>
          </p:nvPr>
        </p:nvSpPr>
        <p:spPr>
          <a:xfrm>
            <a:off x="3884615" y="8685213"/>
            <a:ext cx="2971800" cy="457200"/>
          </a:xfrm>
          <a:prstGeom prst="rect">
            <a:avLst/>
          </a:prstGeom>
        </p:spPr>
        <p:txBody>
          <a:bodyPr vert="horz" lIns="91429" tIns="45715" rIns="91429" bIns="45715" rtlCol="0" anchor="b"/>
          <a:lstStyle>
            <a:lvl1pPr algn="r">
              <a:defRPr sz="1200"/>
            </a:lvl1pPr>
          </a:lstStyle>
          <a:p>
            <a:fld id="{FA07BE66-FBF4-415A-BEBE-F838143CB0C6}" type="slidenum">
              <a:rPr lang="en-CA" smtClean="0"/>
              <a:t>‹#›</a:t>
            </a:fld>
            <a:endParaRPr lang="en-CA"/>
          </a:p>
        </p:txBody>
      </p:sp>
    </p:spTree>
    <p:extLst>
      <p:ext uri="{BB962C8B-B14F-4D97-AF65-F5344CB8AC3E}">
        <p14:creationId xmlns:p14="http://schemas.microsoft.com/office/powerpoint/2010/main" val="3785188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1"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a:defRPr sz="1200" smtClean="0">
                <a:latin typeface="Arial" charset="0"/>
              </a:defRPr>
            </a:lvl1pPr>
          </a:lstStyle>
          <a:p>
            <a:pPr>
              <a:defRPr/>
            </a:pPr>
            <a:endParaRPr lang="en-CA" altLang="en-US"/>
          </a:p>
        </p:txBody>
      </p:sp>
      <p:sp>
        <p:nvSpPr>
          <p:cNvPr id="37891" name="Rectangle 3"/>
          <p:cNvSpPr>
            <a:spLocks noGrp="1" noChangeArrowheads="1"/>
          </p:cNvSpPr>
          <p:nvPr>
            <p:ph type="dt" idx="1"/>
          </p:nvPr>
        </p:nvSpPr>
        <p:spPr bwMode="auto">
          <a:xfrm>
            <a:off x="3884615"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algn="r">
              <a:defRPr sz="1200" smtClean="0">
                <a:latin typeface="Arial" charset="0"/>
              </a:defRPr>
            </a:lvl1pPr>
          </a:lstStyle>
          <a:p>
            <a:pPr>
              <a:defRPr/>
            </a:pPr>
            <a:endParaRPr lang="en-CA" altLang="en-US"/>
          </a:p>
        </p:txBody>
      </p:sp>
      <p:sp>
        <p:nvSpPr>
          <p:cNvPr id="6148" name="Rectangle 4"/>
          <p:cNvSpPr>
            <a:spLocks noGrp="1" noRot="1" noChangeAspect="1" noChangeArrowheads="1" noTextEdit="1"/>
          </p:cNvSpPr>
          <p:nvPr>
            <p:ph type="sldImg" idx="2"/>
          </p:nvPr>
        </p:nvSpPr>
        <p:spPr bwMode="auto">
          <a:xfrm>
            <a:off x="1144588" y="685800"/>
            <a:ext cx="4568825" cy="34274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7893" name="Rectangle 5"/>
          <p:cNvSpPr>
            <a:spLocks noGrp="1" noChangeArrowheads="1"/>
          </p:cNvSpPr>
          <p:nvPr>
            <p:ph type="body" sz="quarter" idx="3"/>
          </p:nvPr>
        </p:nvSpPr>
        <p:spPr bwMode="auto">
          <a:xfrm>
            <a:off x="685800" y="4343401"/>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p>
            <a:pPr lvl="0"/>
            <a:r>
              <a:rPr lang="en-CA" altLang="en-US" noProof="0" smtClean="0"/>
              <a:t>Click to edit Master text styles</a:t>
            </a:r>
          </a:p>
          <a:p>
            <a:pPr lvl="1"/>
            <a:r>
              <a:rPr lang="en-CA" altLang="en-US" noProof="0" smtClean="0"/>
              <a:t>Second level</a:t>
            </a:r>
          </a:p>
          <a:p>
            <a:pPr lvl="2"/>
            <a:r>
              <a:rPr lang="en-CA" altLang="en-US" noProof="0" smtClean="0"/>
              <a:t>Third level</a:t>
            </a:r>
          </a:p>
          <a:p>
            <a:pPr lvl="3"/>
            <a:r>
              <a:rPr lang="en-CA" altLang="en-US" noProof="0" smtClean="0"/>
              <a:t>Fourth level</a:t>
            </a:r>
          </a:p>
          <a:p>
            <a:pPr lvl="4"/>
            <a:r>
              <a:rPr lang="en-CA" altLang="en-US" noProof="0" smtClean="0"/>
              <a:t>Fifth level</a:t>
            </a:r>
          </a:p>
        </p:txBody>
      </p:sp>
      <p:sp>
        <p:nvSpPr>
          <p:cNvPr id="37894" name="Rectangle 6"/>
          <p:cNvSpPr>
            <a:spLocks noGrp="1" noChangeArrowheads="1"/>
          </p:cNvSpPr>
          <p:nvPr>
            <p:ph type="ftr" sz="quarter" idx="4"/>
          </p:nvPr>
        </p:nvSpPr>
        <p:spPr bwMode="auto">
          <a:xfrm>
            <a:off x="1"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b" anchorCtr="0" compatLnSpc="1">
            <a:prstTxWarp prst="textNoShape">
              <a:avLst/>
            </a:prstTxWarp>
          </a:bodyPr>
          <a:lstStyle>
            <a:lvl1pPr>
              <a:defRPr sz="1200" smtClean="0">
                <a:latin typeface="Arial" charset="0"/>
              </a:defRPr>
            </a:lvl1pPr>
          </a:lstStyle>
          <a:p>
            <a:pPr>
              <a:defRPr/>
            </a:pPr>
            <a:endParaRPr lang="en-CA" altLang="en-US"/>
          </a:p>
        </p:txBody>
      </p:sp>
      <p:sp>
        <p:nvSpPr>
          <p:cNvPr id="37895" name="Rectangle 7"/>
          <p:cNvSpPr>
            <a:spLocks noGrp="1" noChangeArrowheads="1"/>
          </p:cNvSpPr>
          <p:nvPr>
            <p:ph type="sldNum" sz="quarter" idx="5"/>
          </p:nvPr>
        </p:nvSpPr>
        <p:spPr bwMode="auto">
          <a:xfrm>
            <a:off x="3884615"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b" anchorCtr="0" compatLnSpc="1">
            <a:prstTxWarp prst="textNoShape">
              <a:avLst/>
            </a:prstTxWarp>
          </a:bodyPr>
          <a:lstStyle>
            <a:lvl1pPr algn="r">
              <a:defRPr sz="1200" smtClean="0">
                <a:latin typeface="Arial" charset="0"/>
              </a:defRPr>
            </a:lvl1pPr>
          </a:lstStyle>
          <a:p>
            <a:pPr>
              <a:defRPr/>
            </a:pPr>
            <a:fld id="{0BF06225-806F-46E2-82A8-B85F6BBB3A2A}" type="slidenum">
              <a:rPr lang="en-CA" altLang="en-US"/>
              <a:pPr>
                <a:defRPr/>
              </a:pPr>
              <a:t>‹#›</a:t>
            </a:fld>
            <a:endParaRPr lang="en-CA" altLang="en-US"/>
          </a:p>
        </p:txBody>
      </p:sp>
    </p:spTree>
    <p:extLst>
      <p:ext uri="{BB962C8B-B14F-4D97-AF65-F5344CB8AC3E}">
        <p14:creationId xmlns:p14="http://schemas.microsoft.com/office/powerpoint/2010/main" val="19944547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0BF06225-806F-46E2-82A8-B85F6BBB3A2A}" type="slidenum">
              <a:rPr lang="en-CA" altLang="en-US" smtClean="0"/>
              <a:pPr>
                <a:defRPr/>
              </a:pPr>
              <a:t>1</a:t>
            </a:fld>
            <a:endParaRPr lang="en-CA" altLang="en-US"/>
          </a:p>
        </p:txBody>
      </p:sp>
    </p:spTree>
    <p:extLst>
      <p:ext uri="{BB962C8B-B14F-4D97-AF65-F5344CB8AC3E}">
        <p14:creationId xmlns:p14="http://schemas.microsoft.com/office/powerpoint/2010/main" val="2785245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3" eaLnBrk="1" fontAlgn="auto" hangingPunct="1">
              <a:spcBef>
                <a:spcPts val="0"/>
              </a:spcBef>
              <a:spcAft>
                <a:spcPts val="0"/>
              </a:spcAft>
            </a:pPr>
            <a:r>
              <a:rPr lang="en-US" baseline="0" dirty="0" smtClean="0"/>
              <a:t>The </a:t>
            </a:r>
            <a:r>
              <a:rPr lang="en-US" baseline="0" dirty="0" smtClean="0"/>
              <a:t>4 pillars of Emergency Management</a:t>
            </a:r>
          </a:p>
          <a:p>
            <a:endParaRPr lang="en-US" baseline="0" dirty="0" smtClean="0"/>
          </a:p>
          <a:p>
            <a:r>
              <a:rPr lang="en-US" b="1" dirty="0" smtClean="0"/>
              <a:t>Prevention/mitigation</a:t>
            </a:r>
          </a:p>
          <a:p>
            <a:r>
              <a:rPr lang="en-US" dirty="0" smtClean="0"/>
              <a:t>associated with efforts is to reduce risk</a:t>
            </a:r>
          </a:p>
          <a:p>
            <a:endParaRPr lang="en-US" b="1" dirty="0" smtClean="0"/>
          </a:p>
          <a:p>
            <a:r>
              <a:rPr lang="en-US" b="1" dirty="0" smtClean="0"/>
              <a:t>Preparedness</a:t>
            </a:r>
          </a:p>
          <a:p>
            <a:r>
              <a:rPr lang="en-US" dirty="0" smtClean="0"/>
              <a:t>is to have an effective and coordinated approach to EM and operational readiness. </a:t>
            </a:r>
          </a:p>
          <a:p>
            <a:endParaRPr lang="en-US" b="1" dirty="0" smtClean="0"/>
          </a:p>
          <a:p>
            <a:r>
              <a:rPr lang="en-US" b="1" dirty="0" smtClean="0"/>
              <a:t>Response</a:t>
            </a:r>
          </a:p>
          <a:p>
            <a:r>
              <a:rPr lang="en-US" dirty="0" smtClean="0"/>
              <a:t>Deals with the changing threats, hazards, or incidents and have to an effective and integrated approach</a:t>
            </a:r>
            <a:r>
              <a:rPr lang="en-US" baseline="0" dirty="0" smtClean="0"/>
              <a:t> </a:t>
            </a:r>
            <a:r>
              <a:rPr lang="en-US" dirty="0" smtClean="0"/>
              <a:t>to establish priorities.</a:t>
            </a:r>
          </a:p>
          <a:p>
            <a:endParaRPr lang="en-US" b="1" dirty="0" smtClean="0"/>
          </a:p>
          <a:p>
            <a:r>
              <a:rPr lang="en-US" b="1" dirty="0" smtClean="0"/>
              <a:t>Recovery</a:t>
            </a:r>
          </a:p>
          <a:p>
            <a:r>
              <a:rPr lang="en-US" dirty="0" smtClean="0"/>
              <a:t>this component of EM is to provide for the restoration and continuity of critical services and operations.</a:t>
            </a:r>
          </a:p>
          <a:p>
            <a:endParaRPr lang="en-US" dirty="0" smtClean="0"/>
          </a:p>
          <a:p>
            <a:endParaRPr lang="en-US" dirty="0" smtClean="0"/>
          </a:p>
          <a:p>
            <a:r>
              <a:rPr lang="en-US" dirty="0" smtClean="0"/>
              <a:t>Control of Activities Over Pipelines – P&amp;M – Alberta one call </a:t>
            </a:r>
          </a:p>
          <a:p>
            <a:pPr defTabSz="895838">
              <a:defRPr/>
            </a:pPr>
            <a:r>
              <a:rPr lang="en-US" dirty="0" smtClean="0"/>
              <a:t>Pipeline Planning in Urban Areas – P&amp;M – Zone planning, CSA Standards</a:t>
            </a:r>
          </a:p>
          <a:p>
            <a:r>
              <a:rPr lang="en-US" dirty="0" smtClean="0"/>
              <a:t>Pipeline Integrity &amp; Public Safety – Preparedness - ERPs</a:t>
            </a:r>
          </a:p>
          <a:p>
            <a:r>
              <a:rPr lang="en-US" dirty="0" smtClean="0"/>
              <a:t>Contingency Planning &amp; Emergency Equipment  - Response/Recovery – mutual aid, WCSS</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0BF06225-806F-46E2-82A8-B85F6BBB3A2A}" type="slidenum">
              <a:rPr lang="en-CA" altLang="en-US" smtClean="0"/>
              <a:pPr>
                <a:defRPr/>
              </a:pPr>
              <a:t>10</a:t>
            </a:fld>
            <a:endParaRPr lang="en-CA" altLang="en-US"/>
          </a:p>
        </p:txBody>
      </p:sp>
    </p:spTree>
    <p:extLst>
      <p:ext uri="{BB962C8B-B14F-4D97-AF65-F5344CB8AC3E}">
        <p14:creationId xmlns:p14="http://schemas.microsoft.com/office/powerpoint/2010/main" val="2709066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So to bring this back</a:t>
            </a:r>
            <a:r>
              <a:rPr lang="en-US" b="1" i="0" baseline="0" dirty="0" smtClean="0"/>
              <a:t> to response at the AER and what we have learned from the Mill Woods incident. The AER applies these same principles of emergency management to all industry  related incidents in the province.</a:t>
            </a:r>
            <a:endParaRPr lang="en-US" b="1" i="0" dirty="0" smtClean="0"/>
          </a:p>
          <a:p>
            <a:endParaRPr lang="en-US" dirty="0" smtClean="0"/>
          </a:p>
          <a:p>
            <a:r>
              <a:rPr lang="en-US" b="1" dirty="0" smtClean="0"/>
              <a:t>In</a:t>
            </a:r>
            <a:r>
              <a:rPr lang="en-US" b="1" baseline="0" dirty="0" smtClean="0"/>
              <a:t> respect to emergency management as well as daily operations we have the following individuals at the AER. </a:t>
            </a:r>
          </a:p>
          <a:p>
            <a:endParaRPr lang="en-US" b="1" dirty="0" smtClean="0"/>
          </a:p>
          <a:p>
            <a:endParaRPr lang="en-US" b="1" dirty="0" smtClean="0"/>
          </a:p>
          <a:p>
            <a:r>
              <a:rPr lang="en-US" b="1" dirty="0" smtClean="0"/>
              <a:t>On Call Field Inspector – </a:t>
            </a:r>
            <a:r>
              <a:rPr lang="en-US" b="0" dirty="0" smtClean="0"/>
              <a:t>Approximately</a:t>
            </a:r>
            <a:r>
              <a:rPr lang="en-US" b="0" baseline="0" dirty="0" smtClean="0"/>
              <a:t> </a:t>
            </a:r>
            <a:r>
              <a:rPr lang="en-US" b="0" i="1" dirty="0" smtClean="0"/>
              <a:t>80 – they are distributed throughout 10</a:t>
            </a:r>
            <a:r>
              <a:rPr lang="en-US" b="0" i="1" baseline="0" dirty="0" smtClean="0"/>
              <a:t> field </a:t>
            </a:r>
            <a:r>
              <a:rPr lang="en-US" b="0" i="1" baseline="0" dirty="0" err="1" smtClean="0"/>
              <a:t>centres</a:t>
            </a:r>
            <a:endParaRPr lang="en-US" b="0" i="1" dirty="0" smtClean="0"/>
          </a:p>
          <a:p>
            <a:pPr marL="648555" lvl="1"/>
            <a:r>
              <a:rPr lang="en-US" dirty="0" smtClean="0"/>
              <a:t>Emergency Competency Assessment (Is industry doing what they should be doing?)</a:t>
            </a:r>
          </a:p>
          <a:p>
            <a:pPr marL="648555" lvl="1"/>
            <a:r>
              <a:rPr lang="en-US" dirty="0" smtClean="0"/>
              <a:t>Technical Operations (provide practical direction/advice)</a:t>
            </a:r>
          </a:p>
          <a:p>
            <a:pPr marL="648555" lvl="1"/>
            <a:r>
              <a:rPr lang="en-US" dirty="0" smtClean="0"/>
              <a:t>Site Control / Compliance assessment (Regulate)</a:t>
            </a:r>
          </a:p>
          <a:p>
            <a:pPr marL="648555" lvl="1"/>
            <a:r>
              <a:rPr lang="en-US" dirty="0" smtClean="0"/>
              <a:t>Deploy (Be the first eyes on the site)</a:t>
            </a:r>
          </a:p>
          <a:p>
            <a:pPr marL="648555" lvl="1"/>
            <a:r>
              <a:rPr lang="en-US" dirty="0" smtClean="0"/>
              <a:t>Support the Emergency Triage (have conversation and participate in a decision on deployment)</a:t>
            </a:r>
          </a:p>
          <a:p>
            <a:r>
              <a:rPr lang="en-US" b="1" dirty="0" smtClean="0"/>
              <a:t>Duty Officer (DO) </a:t>
            </a:r>
          </a:p>
          <a:p>
            <a:pPr marL="648555" lvl="1"/>
            <a:r>
              <a:rPr lang="en-US" dirty="0" smtClean="0"/>
              <a:t>Review initial triage</a:t>
            </a:r>
          </a:p>
          <a:p>
            <a:pPr marL="648555" lvl="1"/>
            <a:r>
              <a:rPr lang="en-US" dirty="0" smtClean="0"/>
              <a:t>Communicate with Field inspector (ensure conversation occurs and participate in a decision on deployment)</a:t>
            </a:r>
          </a:p>
          <a:p>
            <a:pPr marL="648555" lvl="1"/>
            <a:r>
              <a:rPr lang="en-US" dirty="0" smtClean="0"/>
              <a:t>Dispatch ERC </a:t>
            </a:r>
          </a:p>
          <a:p>
            <a:pPr marL="648555" lvl="1"/>
            <a:r>
              <a:rPr lang="en-US" dirty="0" smtClean="0"/>
              <a:t>Communication Support (Build Media, Briefing Notes, Situation reports, Executive Notifications)</a:t>
            </a:r>
          </a:p>
          <a:p>
            <a:r>
              <a:rPr lang="en-US" b="1" dirty="0" smtClean="0"/>
              <a:t>Emergency Response Coordinator (ERC) -</a:t>
            </a:r>
          </a:p>
          <a:p>
            <a:pPr marL="648555" lvl="1"/>
            <a:r>
              <a:rPr lang="en-US" dirty="0" smtClean="0"/>
              <a:t>ICS Structure Management (Advice on appropriate AER or industry command structure)</a:t>
            </a:r>
          </a:p>
          <a:p>
            <a:pPr marL="648555" lvl="1"/>
            <a:r>
              <a:rPr lang="en-US" dirty="0" smtClean="0"/>
              <a:t>Communications Support (Build: Media, BN, </a:t>
            </a:r>
            <a:r>
              <a:rPr lang="en-US" dirty="0" err="1" smtClean="0"/>
              <a:t>Sitreps</a:t>
            </a:r>
            <a:r>
              <a:rPr lang="en-US" dirty="0" smtClean="0"/>
              <a:t>, Executive Notifications)</a:t>
            </a:r>
          </a:p>
          <a:p>
            <a:pPr marL="648555" lvl="1"/>
            <a:r>
              <a:rPr lang="en-US" dirty="0" smtClean="0"/>
              <a:t>Advise on Emergency response techniques (Specialists)</a:t>
            </a:r>
          </a:p>
          <a:p>
            <a:pPr marL="648555" lvl="1"/>
            <a:r>
              <a:rPr lang="en-US" dirty="0" smtClean="0"/>
              <a:t>Order (Advisor to ECC Director on plans required and techniques)</a:t>
            </a:r>
          </a:p>
          <a:p>
            <a:pPr marL="648555" lvl="1"/>
            <a:r>
              <a:rPr lang="en-US" dirty="0" smtClean="0"/>
              <a:t>D71 requirements (Regulate)</a:t>
            </a:r>
          </a:p>
          <a:p>
            <a:pPr marL="200689"/>
            <a:endParaRPr lang="en-US" dirty="0" smtClean="0"/>
          </a:p>
          <a:p>
            <a:r>
              <a:rPr lang="en-US" b="1" dirty="0" smtClean="0"/>
              <a:t>Emergency Preparedness Assessors </a:t>
            </a:r>
          </a:p>
          <a:p>
            <a:r>
              <a:rPr lang="en-US" b="1" dirty="0" smtClean="0"/>
              <a:t>r</a:t>
            </a:r>
            <a:r>
              <a:rPr lang="en-US" b="0" dirty="0" smtClean="0"/>
              <a:t>eceiv</a:t>
            </a:r>
            <a:r>
              <a:rPr lang="en-US" b="0" baseline="0" dirty="0" smtClean="0"/>
              <a:t>e and approve submitted ERPs</a:t>
            </a:r>
          </a:p>
          <a:p>
            <a:r>
              <a:rPr lang="en-US" b="0" baseline="0" dirty="0" smtClean="0"/>
              <a:t>Audits ERPs for compliance with Directive 71</a:t>
            </a:r>
          </a:p>
          <a:p>
            <a:r>
              <a:rPr lang="en-US" b="0" baseline="0" dirty="0" smtClean="0"/>
              <a:t>May be involved during an incident by auditing a company’s response (and how it coordinated with the ERP)</a:t>
            </a:r>
          </a:p>
          <a:p>
            <a:r>
              <a:rPr lang="en-US" b="0" baseline="0" dirty="0" smtClean="0"/>
              <a:t>Answers inquiries to the EPAhelpline@aer.ca</a:t>
            </a:r>
          </a:p>
          <a:p>
            <a:r>
              <a:rPr lang="en-US" b="1" dirty="0" smtClean="0"/>
              <a:t>	</a:t>
            </a:r>
          </a:p>
          <a:p>
            <a:endParaRPr lang="en-US" dirty="0" smtClean="0"/>
          </a:p>
        </p:txBody>
      </p:sp>
      <p:sp>
        <p:nvSpPr>
          <p:cNvPr id="4" name="Slide Number Placeholder 3"/>
          <p:cNvSpPr>
            <a:spLocks noGrp="1"/>
          </p:cNvSpPr>
          <p:nvPr>
            <p:ph type="sldNum" sz="quarter" idx="10"/>
          </p:nvPr>
        </p:nvSpPr>
        <p:spPr/>
        <p:txBody>
          <a:bodyPr/>
          <a:lstStyle/>
          <a:p>
            <a:pPr>
              <a:defRPr/>
            </a:pPr>
            <a:fld id="{0BF06225-806F-46E2-82A8-B85F6BBB3A2A}" type="slidenum">
              <a:rPr lang="en-CA" altLang="en-US" smtClean="0"/>
              <a:pPr>
                <a:defRPr/>
              </a:pPr>
              <a:t>11</a:t>
            </a:fld>
            <a:endParaRPr lang="en-CA" altLang="en-US"/>
          </a:p>
        </p:txBody>
      </p:sp>
    </p:spTree>
    <p:extLst>
      <p:ext uri="{BB962C8B-B14F-4D97-AF65-F5344CB8AC3E}">
        <p14:creationId xmlns:p14="http://schemas.microsoft.com/office/powerpoint/2010/main" val="1703785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does this work?</a:t>
            </a:r>
          </a:p>
          <a:p>
            <a:endParaRPr lang="en-US" dirty="0" smtClean="0"/>
          </a:p>
          <a:p>
            <a:endParaRPr lang="en-US" dirty="0" smtClean="0"/>
          </a:p>
          <a:p>
            <a:r>
              <a:rPr lang="en-US" dirty="0" smtClean="0"/>
              <a:t>One central call center – EDGE receives complaints,</a:t>
            </a:r>
            <a:r>
              <a:rPr lang="en-US" baseline="0" dirty="0" smtClean="0"/>
              <a:t> notifications, </a:t>
            </a:r>
            <a:r>
              <a:rPr lang="en-US" dirty="0" smtClean="0"/>
              <a:t>and emergency calls throughout the Province. The calls are then triaged and based on the</a:t>
            </a:r>
            <a:r>
              <a:rPr lang="en-US" baseline="0" dirty="0" smtClean="0"/>
              <a:t> set criteria and determines the lead agency.</a:t>
            </a:r>
          </a:p>
          <a:p>
            <a:endParaRPr lang="en-US" dirty="0" smtClean="0"/>
          </a:p>
          <a:p>
            <a:pPr defTabSz="864742">
              <a:defRPr/>
            </a:pPr>
            <a:r>
              <a:rPr lang="en-US" baseline="0" dirty="0" smtClean="0"/>
              <a:t>There are approximately 80 Field Inspectors with the AER, and 5 emergency response coordinators. There is one inspector from each of the 10 Field </a:t>
            </a:r>
            <a:r>
              <a:rPr lang="en-US" baseline="0" dirty="0" err="1" smtClean="0"/>
              <a:t>Centres</a:t>
            </a:r>
            <a:r>
              <a:rPr lang="en-US" baseline="0" dirty="0" smtClean="0"/>
              <a:t> on call every week, and one emergency response coordinator acts as the on call Duty Officer</a:t>
            </a:r>
          </a:p>
          <a:p>
            <a:pPr defTabSz="864742">
              <a:defRPr/>
            </a:pPr>
            <a:endParaRPr lang="en-US" baseline="0" dirty="0" smtClean="0"/>
          </a:p>
          <a:p>
            <a:pPr defTabSz="864742">
              <a:defRPr/>
            </a:pPr>
            <a:r>
              <a:rPr lang="en-US" baseline="0" dirty="0" smtClean="0"/>
              <a:t>If a call to the EDGE is triaged as a complaint or non-emergency incident, it is sent to the on call field inspector. </a:t>
            </a:r>
          </a:p>
          <a:p>
            <a:pPr defTabSz="864742">
              <a:defRPr/>
            </a:pPr>
            <a:endParaRPr lang="en-US" baseline="0" dirty="0" smtClean="0"/>
          </a:p>
          <a:p>
            <a:pPr defTabSz="864742">
              <a:defRPr/>
            </a:pPr>
            <a:r>
              <a:rPr lang="en-US" baseline="0" dirty="0" smtClean="0"/>
              <a:t>If the call is triaged as an emergency, it is sent to the Duty Officer. </a:t>
            </a:r>
          </a:p>
          <a:p>
            <a:pPr defTabSz="864742">
              <a:defRPr/>
            </a:pPr>
            <a:endParaRPr lang="en-US" baseline="0" dirty="0" smtClean="0"/>
          </a:p>
          <a:p>
            <a:pPr defTabSz="864742">
              <a:defRPr/>
            </a:pPr>
            <a:r>
              <a:rPr lang="en-US" baseline="0" dirty="0" smtClean="0"/>
              <a:t>If the emergency warrants, the AER Duty Officer will deploy an Emergency Response Coordinator to the site, and an ECC is usually stood up to deal with the emergency. (Usually based in the applicable Field Centre and operated by the Field Centre manager). </a:t>
            </a:r>
          </a:p>
          <a:p>
            <a:pPr defTabSz="864742">
              <a:defRPr/>
            </a:pPr>
            <a:endParaRPr lang="en-US" dirty="0" smtClean="0"/>
          </a:p>
          <a:p>
            <a:r>
              <a:rPr lang="en-US" dirty="0" smtClean="0"/>
              <a:t>The</a:t>
            </a:r>
            <a:r>
              <a:rPr lang="en-US" baseline="0" dirty="0" smtClean="0"/>
              <a:t> Emergency Response Coordinator </a:t>
            </a:r>
            <a:r>
              <a:rPr lang="en-US" dirty="0" smtClean="0"/>
              <a:t>leads the coordination of AER responses during energy-related incidents. </a:t>
            </a:r>
          </a:p>
          <a:p>
            <a:pPr lvl="1"/>
            <a:r>
              <a:rPr lang="en-US" dirty="0" smtClean="0"/>
              <a:t>We are typically engaged in more serious and prolonged incidents,</a:t>
            </a:r>
            <a:r>
              <a:rPr lang="en-US" baseline="0" dirty="0" smtClean="0"/>
              <a:t> work </a:t>
            </a:r>
            <a:r>
              <a:rPr lang="en-US" dirty="0" smtClean="0"/>
              <a:t>collaboratively with the local Field Centre(s)</a:t>
            </a:r>
            <a:r>
              <a:rPr lang="en-CA" dirty="0" smtClean="0"/>
              <a:t>, provide</a:t>
            </a:r>
            <a:r>
              <a:rPr lang="en-CA" baseline="0" dirty="0" smtClean="0"/>
              <a:t> </a:t>
            </a:r>
            <a:r>
              <a:rPr lang="en-CA" dirty="0" smtClean="0"/>
              <a:t>additional support for any incident if required</a:t>
            </a:r>
            <a:r>
              <a:rPr lang="en-CA" baseline="0" dirty="0" smtClean="0"/>
              <a:t> and will </a:t>
            </a:r>
            <a:r>
              <a:rPr lang="en-US" dirty="0" smtClean="0"/>
              <a:t>act as the LEAD Agency for energy-related incidents</a:t>
            </a:r>
          </a:p>
          <a:p>
            <a:pPr lvl="1"/>
            <a:endParaRPr lang="en-US" dirty="0" smtClean="0"/>
          </a:p>
        </p:txBody>
      </p:sp>
      <p:sp>
        <p:nvSpPr>
          <p:cNvPr id="4" name="Slide Number Placeholder 3"/>
          <p:cNvSpPr>
            <a:spLocks noGrp="1"/>
          </p:cNvSpPr>
          <p:nvPr>
            <p:ph type="sldNum" sz="quarter" idx="10"/>
          </p:nvPr>
        </p:nvSpPr>
        <p:spPr/>
        <p:txBody>
          <a:bodyPr/>
          <a:lstStyle/>
          <a:p>
            <a:pPr>
              <a:defRPr/>
            </a:pPr>
            <a:fld id="{0BF06225-806F-46E2-82A8-B85F6BBB3A2A}" type="slidenum">
              <a:rPr lang="en-CA" altLang="en-US" smtClean="0"/>
              <a:pPr>
                <a:defRPr/>
              </a:pPr>
              <a:t>12</a:t>
            </a:fld>
            <a:endParaRPr lang="en-CA" altLang="en-US"/>
          </a:p>
        </p:txBody>
      </p:sp>
    </p:spTree>
    <p:extLst>
      <p:ext uri="{BB962C8B-B14F-4D97-AF65-F5344CB8AC3E}">
        <p14:creationId xmlns:p14="http://schemas.microsoft.com/office/powerpoint/2010/main" val="3322726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To give you an</a:t>
            </a:r>
            <a:r>
              <a:rPr lang="en-US" baseline="0" dirty="0" smtClean="0"/>
              <a:t> idea, these are the 2017 stats at the AER across the province. </a:t>
            </a:r>
          </a:p>
          <a:p>
            <a:endParaRPr lang="en-US" i="1" baseline="0" dirty="0" smtClean="0"/>
          </a:p>
          <a:p>
            <a:r>
              <a:rPr lang="en-US" i="1" baseline="0" dirty="0" smtClean="0"/>
              <a:t>As with all emergencies, the primary focus is the protection of the public (life safety), environment, and economy</a:t>
            </a:r>
            <a:r>
              <a:rPr lang="en-US" baseline="0" dirty="0" smtClean="0"/>
              <a:t>. </a:t>
            </a:r>
            <a:endParaRPr lang="en-CA" dirty="0"/>
          </a:p>
        </p:txBody>
      </p:sp>
      <p:sp>
        <p:nvSpPr>
          <p:cNvPr id="4" name="Slide Number Placeholder 3"/>
          <p:cNvSpPr>
            <a:spLocks noGrp="1"/>
          </p:cNvSpPr>
          <p:nvPr>
            <p:ph type="sldNum" sz="quarter" idx="10"/>
          </p:nvPr>
        </p:nvSpPr>
        <p:spPr/>
        <p:txBody>
          <a:bodyPr/>
          <a:lstStyle/>
          <a:p>
            <a:pPr>
              <a:defRPr/>
            </a:pPr>
            <a:fld id="{0BF06225-806F-46E2-82A8-B85F6BBB3A2A}" type="slidenum">
              <a:rPr lang="en-CA" altLang="en-US" smtClean="0"/>
              <a:pPr>
                <a:defRPr/>
              </a:pPr>
              <a:t>13</a:t>
            </a:fld>
            <a:endParaRPr lang="en-CA" altLang="en-US"/>
          </a:p>
        </p:txBody>
      </p:sp>
    </p:spTree>
    <p:extLst>
      <p:ext uri="{BB962C8B-B14F-4D97-AF65-F5344CB8AC3E}">
        <p14:creationId xmlns:p14="http://schemas.microsoft.com/office/powerpoint/2010/main" val="3196791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creation</a:t>
            </a:r>
            <a:r>
              <a:rPr lang="en-US" baseline="0" dirty="0" smtClean="0"/>
              <a:t> of and implementation of  </a:t>
            </a:r>
            <a:r>
              <a:rPr lang="en-US" dirty="0" smtClean="0"/>
              <a:t>EAPOUC</a:t>
            </a:r>
            <a:r>
              <a:rPr lang="en-US" baseline="0" dirty="0" smtClean="0"/>
              <a:t> has come a long way since the Mill Woods Explosion which has assisted in creating incident awareness throughout the province, not just limited to oil and gas activities. </a:t>
            </a:r>
          </a:p>
          <a:p>
            <a:endParaRPr lang="en-US" baseline="0" dirty="0" smtClean="0"/>
          </a:p>
          <a:p>
            <a:r>
              <a:rPr lang="en-US" dirty="0" smtClean="0"/>
              <a:t>To continue to reduce large scale</a:t>
            </a:r>
            <a:r>
              <a:rPr lang="en-US" baseline="0" dirty="0" smtClean="0"/>
              <a:t> events impacting the public,  our environment, </a:t>
            </a:r>
            <a:r>
              <a:rPr lang="en-US" i="1" baseline="0" dirty="0" smtClean="0"/>
              <a:t>and economy </a:t>
            </a:r>
            <a:r>
              <a:rPr lang="en-US" baseline="0" dirty="0" smtClean="0"/>
              <a:t>we must ensure that we are all doing out part. </a:t>
            </a:r>
          </a:p>
          <a:p>
            <a:r>
              <a:rPr lang="en-US" baseline="0" dirty="0" smtClean="0"/>
              <a:t>- This includes Emergency prevention, Mitigation, and preparedness</a:t>
            </a:r>
          </a:p>
          <a:p>
            <a:r>
              <a:rPr lang="en-US" baseline="0" dirty="0" smtClean="0"/>
              <a:t>-we need to ensure timely incident reporting which will lead to</a:t>
            </a:r>
          </a:p>
          <a:p>
            <a:r>
              <a:rPr lang="en-US" baseline="0" dirty="0" smtClean="0"/>
              <a:t>-Efficient Response</a:t>
            </a:r>
          </a:p>
          <a:p>
            <a:r>
              <a:rPr lang="en-US" baseline="0" dirty="0" smtClean="0"/>
              <a:t>-Effective and Responsible Recovery</a:t>
            </a:r>
            <a:endParaRPr lang="en-CA" dirty="0"/>
          </a:p>
        </p:txBody>
      </p:sp>
      <p:sp>
        <p:nvSpPr>
          <p:cNvPr id="4" name="Slide Number Placeholder 3"/>
          <p:cNvSpPr>
            <a:spLocks noGrp="1"/>
          </p:cNvSpPr>
          <p:nvPr>
            <p:ph type="sldNum" sz="quarter" idx="10"/>
          </p:nvPr>
        </p:nvSpPr>
        <p:spPr/>
        <p:txBody>
          <a:bodyPr/>
          <a:lstStyle/>
          <a:p>
            <a:pPr>
              <a:defRPr/>
            </a:pPr>
            <a:fld id="{0BF06225-806F-46E2-82A8-B85F6BBB3A2A}" type="slidenum">
              <a:rPr lang="en-CA" altLang="en-US" smtClean="0"/>
              <a:pPr>
                <a:defRPr/>
              </a:pPr>
              <a:t>14</a:t>
            </a:fld>
            <a:endParaRPr lang="en-CA" altLang="en-US"/>
          </a:p>
        </p:txBody>
      </p:sp>
    </p:spTree>
    <p:extLst>
      <p:ext uri="{BB962C8B-B14F-4D97-AF65-F5344CB8AC3E}">
        <p14:creationId xmlns:p14="http://schemas.microsoft.com/office/powerpoint/2010/main" val="1463324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0BF06225-806F-46E2-82A8-B85F6BBB3A2A}" type="slidenum">
              <a:rPr lang="en-CA" altLang="en-US" smtClean="0"/>
              <a:pPr>
                <a:defRPr/>
              </a:pPr>
              <a:t>15</a:t>
            </a:fld>
            <a:endParaRPr lang="en-CA" altLang="en-US"/>
          </a:p>
        </p:txBody>
      </p:sp>
    </p:spTree>
    <p:extLst>
      <p:ext uri="{BB962C8B-B14F-4D97-AF65-F5344CB8AC3E}">
        <p14:creationId xmlns:p14="http://schemas.microsoft.com/office/powerpoint/2010/main" val="2828540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840" indent="-225840">
              <a:buAutoNum type="arabicPeriod"/>
            </a:pPr>
            <a:endParaRPr lang="en-US" dirty="0" smtClean="0"/>
          </a:p>
          <a:p>
            <a:pPr marL="225840" indent="-225840">
              <a:buAutoNum type="arabicPeriod"/>
            </a:pPr>
            <a:endParaRPr lang="en-US" dirty="0" smtClean="0"/>
          </a:p>
          <a:p>
            <a:pPr marL="225840" indent="-225840">
              <a:buAutoNum type="arabicPeriod"/>
            </a:pPr>
            <a:r>
              <a:rPr lang="en-US" dirty="0" smtClean="0"/>
              <a:t>The morning of Friday March 2, 1979</a:t>
            </a:r>
            <a:r>
              <a:rPr lang="en-US" baseline="0" dirty="0" smtClean="0"/>
              <a:t> a 219mm diameter pipeline ruptured in the Mill Woods area. Liquid propane was released with 7600kPa of pressure, this formed a cloud of propane </a:t>
            </a:r>
            <a:r>
              <a:rPr lang="en-US" baseline="0" dirty="0" err="1" smtClean="0"/>
              <a:t>vapour</a:t>
            </a:r>
            <a:r>
              <a:rPr lang="en-US" baseline="0" dirty="0" smtClean="0"/>
              <a:t> and travelled Northward.</a:t>
            </a:r>
          </a:p>
          <a:p>
            <a:pPr marL="225840" indent="-225840">
              <a:buAutoNum type="arabicPeriod"/>
            </a:pPr>
            <a:r>
              <a:rPr lang="en-US" baseline="0" dirty="0" smtClean="0"/>
              <a:t>The pipeline rupture also resulted in the formation of a pond of liquid propane. At approximately noon, a commercial vehicle entered the drifting </a:t>
            </a:r>
            <a:r>
              <a:rPr lang="en-US" baseline="0" dirty="0" err="1" smtClean="0"/>
              <a:t>vapour</a:t>
            </a:r>
            <a:r>
              <a:rPr lang="en-US" baseline="0" dirty="0" smtClean="0"/>
              <a:t> and ignited. The ignition resulted in serve injuries to the driver, Mr. Peter Clark. </a:t>
            </a:r>
          </a:p>
          <a:p>
            <a:pPr marL="225840" indent="-225840">
              <a:buAutoNum type="arabicPeriod"/>
            </a:pPr>
            <a:r>
              <a:rPr lang="en-US" baseline="0" dirty="0" smtClean="0"/>
              <a:t>The propane travelled into adjacent storm sewers, spreading through the sewer lines and eventually resulted in the evacuation of 19,000 residents from their homes. </a:t>
            </a:r>
          </a:p>
          <a:p>
            <a:pPr marL="225840" marR="0" indent="-225840" algn="l" defTabSz="914400" rtl="0" eaLnBrk="0" fontAlgn="base" latinLnBrk="0" hangingPunct="0">
              <a:lnSpc>
                <a:spcPct val="100000"/>
              </a:lnSpc>
              <a:spcBef>
                <a:spcPct val="30000"/>
              </a:spcBef>
              <a:spcAft>
                <a:spcPct val="0"/>
              </a:spcAft>
              <a:buClrTx/>
              <a:buSzTx/>
              <a:buFontTx/>
              <a:buAutoNum type="arabicPeriod"/>
              <a:tabLst/>
              <a:defRPr/>
            </a:pPr>
            <a:r>
              <a:rPr lang="en-US" baseline="0" dirty="0" smtClean="0"/>
              <a:t>It was determined the cause of the leak was the result of an excavator damaging a pipeline.</a:t>
            </a:r>
          </a:p>
          <a:p>
            <a:pPr marL="225840" indent="-225840">
              <a:buAutoNum type="arabicPeriod"/>
            </a:pPr>
            <a:endParaRPr lang="en-US" baseline="0" dirty="0" smtClean="0"/>
          </a:p>
          <a:p>
            <a:endParaRPr lang="en-CA" dirty="0"/>
          </a:p>
        </p:txBody>
      </p:sp>
      <p:sp>
        <p:nvSpPr>
          <p:cNvPr id="4" name="Slide Number Placeholder 3"/>
          <p:cNvSpPr>
            <a:spLocks noGrp="1"/>
          </p:cNvSpPr>
          <p:nvPr>
            <p:ph type="sldNum" sz="quarter" idx="10"/>
          </p:nvPr>
        </p:nvSpPr>
        <p:spPr/>
        <p:txBody>
          <a:bodyPr/>
          <a:lstStyle/>
          <a:p>
            <a:pPr>
              <a:defRPr/>
            </a:pPr>
            <a:fld id="{0BF06225-806F-46E2-82A8-B85F6BBB3A2A}" type="slidenum">
              <a:rPr lang="en-CA" altLang="en-US" smtClean="0"/>
              <a:pPr>
                <a:defRPr/>
              </a:pPr>
              <a:t>2</a:t>
            </a:fld>
            <a:endParaRPr lang="en-CA" altLang="en-US"/>
          </a:p>
        </p:txBody>
      </p:sp>
    </p:spTree>
    <p:extLst>
      <p:ext uri="{BB962C8B-B14F-4D97-AF65-F5344CB8AC3E}">
        <p14:creationId xmlns:p14="http://schemas.microsoft.com/office/powerpoint/2010/main" val="4019816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840" marR="0" indent="-225840" algn="l" defTabSz="914400" rtl="0" eaLnBrk="0" fontAlgn="base" latinLnBrk="0" hangingPunct="0">
              <a:lnSpc>
                <a:spcPct val="100000"/>
              </a:lnSpc>
              <a:spcBef>
                <a:spcPct val="30000"/>
              </a:spcBef>
              <a:spcAft>
                <a:spcPct val="0"/>
              </a:spcAft>
              <a:buClrTx/>
              <a:buSzTx/>
              <a:buFontTx/>
              <a:buAutoNum type="arabicPeriod"/>
              <a:tabLst/>
              <a:defRPr/>
            </a:pPr>
            <a:r>
              <a:rPr lang="en-US" baseline="0" dirty="0" smtClean="0"/>
              <a:t>The mass evacuation of residents was conducted by the City of Edmonton Fire Department and Police Department in collaboration with the City of Edmonton’s Disaster services agency. </a:t>
            </a:r>
          </a:p>
          <a:p>
            <a:pPr marL="225840" indent="-225840">
              <a:buAutoNum type="arabicPeriod"/>
            </a:pPr>
            <a:r>
              <a:rPr lang="en-US" dirty="0" smtClean="0"/>
              <a:t>They used A combination</a:t>
            </a:r>
            <a:r>
              <a:rPr lang="en-US" baseline="0" dirty="0" smtClean="0"/>
              <a:t> of flushing the lines with water and the use of nitrogen blanketing eliminate the danger to residents. The use of nitrogen was used as it was lighter than propane, and heavier than air, this was to prevent the propane gas from rising in to the houses through the sewer system</a:t>
            </a:r>
          </a:p>
          <a:p>
            <a:pPr marL="225840" indent="-225840">
              <a:buAutoNum type="arabicPeriod"/>
            </a:pPr>
            <a:r>
              <a:rPr lang="en-US" baseline="0" dirty="0" smtClean="0"/>
              <a:t>Once this had all be completed they were given the “all clear” to return to their homes at 10:45am on March 3, 1979 (23hrs later).</a:t>
            </a:r>
          </a:p>
          <a:p>
            <a:endParaRPr lang="en-CA" dirty="0"/>
          </a:p>
        </p:txBody>
      </p:sp>
      <p:sp>
        <p:nvSpPr>
          <p:cNvPr id="4" name="Slide Number Placeholder 3"/>
          <p:cNvSpPr>
            <a:spLocks noGrp="1"/>
          </p:cNvSpPr>
          <p:nvPr>
            <p:ph type="sldNum" sz="quarter" idx="10"/>
          </p:nvPr>
        </p:nvSpPr>
        <p:spPr/>
        <p:txBody>
          <a:bodyPr/>
          <a:lstStyle/>
          <a:p>
            <a:pPr>
              <a:defRPr/>
            </a:pPr>
            <a:fld id="{0BF06225-806F-46E2-82A8-B85F6BBB3A2A}" type="slidenum">
              <a:rPr lang="en-CA" altLang="en-US" smtClean="0"/>
              <a:pPr>
                <a:defRPr/>
              </a:pPr>
              <a:t>3</a:t>
            </a:fld>
            <a:endParaRPr lang="en-CA" altLang="en-US"/>
          </a:p>
        </p:txBody>
      </p:sp>
    </p:spTree>
    <p:extLst>
      <p:ext uri="{BB962C8B-B14F-4D97-AF65-F5344CB8AC3E}">
        <p14:creationId xmlns:p14="http://schemas.microsoft.com/office/powerpoint/2010/main" val="238012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after action</a:t>
            </a:r>
            <a:r>
              <a:rPr lang="en-US" baseline="0" dirty="0" smtClean="0"/>
              <a:t> review from the</a:t>
            </a:r>
            <a:r>
              <a:rPr lang="en-US" dirty="0" smtClean="0"/>
              <a:t> ERCB came</a:t>
            </a:r>
            <a:r>
              <a:rPr lang="en-US" baseline="0" dirty="0" smtClean="0"/>
              <a:t> up with 14 findings and </a:t>
            </a:r>
            <a:r>
              <a:rPr lang="en-US" dirty="0" smtClean="0"/>
              <a:t>15 recommendations.</a:t>
            </a:r>
            <a:r>
              <a:rPr lang="en-US" baseline="0" dirty="0" smtClean="0"/>
              <a:t> I can’t go through all of these in my allotted time; however, I have pulled them into four areas to focus on.</a:t>
            </a:r>
          </a:p>
          <a:p>
            <a:endParaRPr lang="en-US" baseline="0" dirty="0" smtClean="0"/>
          </a:p>
          <a:p>
            <a:endParaRPr lang="en-US" b="1" i="1" dirty="0" smtClean="0"/>
          </a:p>
          <a:p>
            <a:r>
              <a:rPr lang="en-US" i="1" dirty="0" smtClean="0"/>
              <a:t>Control of Activities Over Pipelines</a:t>
            </a:r>
          </a:p>
          <a:p>
            <a:r>
              <a:rPr lang="en-US" i="1" dirty="0" smtClean="0"/>
              <a:t>Pipeline Integrity &amp; Public Safety</a:t>
            </a:r>
          </a:p>
          <a:p>
            <a:r>
              <a:rPr lang="en-US" i="1" dirty="0" smtClean="0"/>
              <a:t>Pipeline Planning in Urban Areas</a:t>
            </a:r>
          </a:p>
          <a:p>
            <a:r>
              <a:rPr lang="en-US" i="1" dirty="0" smtClean="0"/>
              <a:t>Contingency Planning &amp; Emergency Equipment </a:t>
            </a:r>
            <a:endParaRPr lang="en-CA" i="1" dirty="0" smtClean="0"/>
          </a:p>
          <a:p>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0BF06225-806F-46E2-82A8-B85F6BBB3A2A}" type="slidenum">
              <a:rPr lang="en-CA" altLang="en-US" smtClean="0"/>
              <a:pPr>
                <a:defRPr/>
              </a:pPr>
              <a:t>4</a:t>
            </a:fld>
            <a:endParaRPr lang="en-CA" altLang="en-US"/>
          </a:p>
        </p:txBody>
      </p:sp>
    </p:spTree>
    <p:extLst>
      <p:ext uri="{BB962C8B-B14F-4D97-AF65-F5344CB8AC3E}">
        <p14:creationId xmlns:p14="http://schemas.microsoft.com/office/powerpoint/2010/main" val="440253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FINDINGS</a:t>
            </a:r>
          </a:p>
          <a:p>
            <a:endParaRPr lang="en-US" dirty="0" smtClean="0"/>
          </a:p>
          <a:p>
            <a:r>
              <a:rPr lang="en-US" dirty="0" smtClean="0"/>
              <a:t>Previous construction activities</a:t>
            </a:r>
            <a:r>
              <a:rPr lang="en-US" baseline="0" dirty="0" smtClean="0"/>
              <a:t> were conducted in the Spring and Fall of 1978 which compromised the integrity of the line. </a:t>
            </a:r>
            <a:r>
              <a:rPr lang="en-US" dirty="0" smtClean="0"/>
              <a:t>The rupture of the </a:t>
            </a:r>
            <a:r>
              <a:rPr lang="en-US" dirty="0" err="1" smtClean="0"/>
              <a:t>Rimbey</a:t>
            </a:r>
            <a:r>
              <a:rPr lang="en-US" dirty="0" smtClean="0"/>
              <a:t> pipeline at the 12</a:t>
            </a:r>
            <a:r>
              <a:rPr lang="en-US" baseline="30000" dirty="0" smtClean="0"/>
              <a:t>th</a:t>
            </a:r>
            <a:r>
              <a:rPr lang="en-US" dirty="0" smtClean="0"/>
              <a:t> Ave was the result of external damage (5.1)</a:t>
            </a:r>
          </a:p>
          <a:p>
            <a:endParaRPr lang="en-US" dirty="0" smtClean="0"/>
          </a:p>
          <a:p>
            <a:r>
              <a:rPr lang="en-US" dirty="0" smtClean="0"/>
              <a:t>It was also noted, under normal operating procedures, had the line not been damaged,</a:t>
            </a:r>
            <a:r>
              <a:rPr lang="en-US" baseline="0" dirty="0" smtClean="0"/>
              <a:t> it</a:t>
            </a:r>
            <a:r>
              <a:rPr lang="en-US" dirty="0" smtClean="0"/>
              <a:t> likely would not have failed (5.2)</a:t>
            </a:r>
          </a:p>
          <a:p>
            <a:endParaRPr lang="en-US" dirty="0" smtClean="0"/>
          </a:p>
          <a:p>
            <a:r>
              <a:rPr lang="en-US" dirty="0" smtClean="0"/>
              <a:t>And external damage would have been found with adequate inspection/supervision during construction activities (5.4)</a:t>
            </a:r>
            <a:endParaRPr lang="en-CA" dirty="0" smtClean="0"/>
          </a:p>
          <a:p>
            <a:endParaRPr lang="en-US" dirty="0" smtClean="0"/>
          </a:p>
          <a:p>
            <a:r>
              <a:rPr lang="en-US" dirty="0" smtClean="0"/>
              <a:t>And finally,</a:t>
            </a:r>
            <a:r>
              <a:rPr lang="en-US" baseline="0" dirty="0" smtClean="0"/>
              <a:t> t</a:t>
            </a:r>
            <a:r>
              <a:rPr lang="en-US" dirty="0" smtClean="0"/>
              <a:t>he</a:t>
            </a:r>
            <a:r>
              <a:rPr lang="en-US" baseline="0" dirty="0" smtClean="0"/>
              <a:t> pipeline company and contractor have a continuing mutual responsibility before, during, and after a crossing is completed (5.4)</a:t>
            </a:r>
          </a:p>
          <a:p>
            <a:endParaRPr lang="en-US" dirty="0" smtClean="0"/>
          </a:p>
          <a:p>
            <a:pPr defTabSz="903363" eaLnBrk="1" fontAlgn="auto" hangingPunct="1">
              <a:spcBef>
                <a:spcPts val="0"/>
              </a:spcBef>
              <a:spcAft>
                <a:spcPts val="0"/>
              </a:spcAft>
              <a:defRPr/>
            </a:pPr>
            <a:r>
              <a:rPr lang="en-CA" b="1" u="sng" dirty="0" smtClean="0"/>
              <a:t>RECOMMENDATION 6.6 </a:t>
            </a:r>
            <a:r>
              <a:rPr lang="en-CA" dirty="0" smtClean="0"/>
              <a:t>–</a:t>
            </a:r>
          </a:p>
          <a:p>
            <a:pPr defTabSz="903363" eaLnBrk="1" fontAlgn="auto" hangingPunct="1">
              <a:spcBef>
                <a:spcPts val="0"/>
              </a:spcBef>
              <a:spcAft>
                <a:spcPts val="0"/>
              </a:spcAft>
              <a:defRPr/>
            </a:pPr>
            <a:endParaRPr lang="en-CA" dirty="0" smtClean="0"/>
          </a:p>
          <a:p>
            <a:pPr defTabSz="903363" eaLnBrk="1" fontAlgn="auto" hangingPunct="1">
              <a:spcBef>
                <a:spcPts val="0"/>
              </a:spcBef>
              <a:spcAft>
                <a:spcPts val="0"/>
              </a:spcAft>
              <a:defRPr/>
            </a:pPr>
            <a:r>
              <a:rPr lang="en-CA" dirty="0" smtClean="0"/>
              <a:t>From</a:t>
            </a:r>
            <a:r>
              <a:rPr lang="en-CA" baseline="0" dirty="0" smtClean="0"/>
              <a:t> this the recommendation for</a:t>
            </a:r>
            <a:r>
              <a:rPr lang="en-CA" dirty="0" smtClean="0"/>
              <a:t> Pipeline companies and construction contractors to  exercise control of surface activities over pipelines to prevent or reduce damage to existing lines. </a:t>
            </a:r>
          </a:p>
          <a:p>
            <a:pPr defTabSz="903363" eaLnBrk="1" fontAlgn="auto" hangingPunct="1">
              <a:spcBef>
                <a:spcPts val="0"/>
              </a:spcBef>
              <a:spcAft>
                <a:spcPts val="0"/>
              </a:spcAft>
              <a:defRPr/>
            </a:pPr>
            <a:endParaRPr lang="en-US" dirty="0" smtClean="0">
              <a:solidFill>
                <a:srgbClr val="FF0000"/>
              </a:solidFill>
            </a:endParaRPr>
          </a:p>
          <a:p>
            <a:pPr defTabSz="903363" eaLnBrk="1" fontAlgn="auto" hangingPunct="1">
              <a:spcBef>
                <a:spcPts val="0"/>
              </a:spcBef>
              <a:spcAft>
                <a:spcPts val="0"/>
              </a:spcAft>
              <a:defRPr/>
            </a:pPr>
            <a:endParaRPr lang="en-CA" dirty="0" smtClean="0"/>
          </a:p>
          <a:p>
            <a:pPr defTabSz="903363" eaLnBrk="1" fontAlgn="auto" hangingPunct="1">
              <a:spcBef>
                <a:spcPts val="0"/>
              </a:spcBef>
              <a:spcAft>
                <a:spcPts val="0"/>
              </a:spcAft>
              <a:defRPr/>
            </a:pPr>
            <a:r>
              <a:rPr lang="en-US" dirty="0" smtClean="0"/>
              <a:t>And from this Alberta One call was created in 1984 to provide a communication service, between the digging community and the owners of buried facilities, to ensure the known location before any ground disturbance.</a:t>
            </a:r>
          </a:p>
          <a:p>
            <a:pPr defTabSz="903363" eaLnBrk="1" fontAlgn="auto" hangingPunct="1">
              <a:spcBef>
                <a:spcPts val="0"/>
              </a:spcBef>
              <a:spcAft>
                <a:spcPts val="0"/>
              </a:spcAft>
              <a:defRPr/>
            </a:pPr>
            <a:endParaRPr lang="en-CA" i="1" dirty="0" smtClean="0"/>
          </a:p>
        </p:txBody>
      </p:sp>
      <p:sp>
        <p:nvSpPr>
          <p:cNvPr id="4" name="Slide Number Placeholder 3"/>
          <p:cNvSpPr>
            <a:spLocks noGrp="1"/>
          </p:cNvSpPr>
          <p:nvPr>
            <p:ph type="sldNum" sz="quarter" idx="10"/>
          </p:nvPr>
        </p:nvSpPr>
        <p:spPr/>
        <p:txBody>
          <a:bodyPr/>
          <a:lstStyle/>
          <a:p>
            <a:pPr>
              <a:defRPr/>
            </a:pPr>
            <a:fld id="{0BF06225-806F-46E2-82A8-B85F6BBB3A2A}" type="slidenum">
              <a:rPr lang="en-CA" altLang="en-US" smtClean="0"/>
              <a:pPr>
                <a:defRPr/>
              </a:pPr>
              <a:t>5</a:t>
            </a:fld>
            <a:endParaRPr lang="en-CA" altLang="en-US"/>
          </a:p>
        </p:txBody>
      </p:sp>
    </p:spTree>
    <p:extLst>
      <p:ext uri="{BB962C8B-B14F-4D97-AF65-F5344CB8AC3E}">
        <p14:creationId xmlns:p14="http://schemas.microsoft.com/office/powerpoint/2010/main" val="2109177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FINDINGS</a:t>
            </a:r>
          </a:p>
          <a:p>
            <a:endParaRPr lang="en-US" dirty="0" smtClean="0"/>
          </a:p>
          <a:p>
            <a:r>
              <a:rPr lang="en-US" dirty="0" smtClean="0"/>
              <a:t>To reduce risk and attempt to eliminate</a:t>
            </a:r>
            <a:r>
              <a:rPr lang="en-US" baseline="0" dirty="0" smtClean="0"/>
              <a:t> the hazard </a:t>
            </a:r>
            <a:r>
              <a:rPr lang="en-US" dirty="0" smtClean="0"/>
              <a:t>to the public, a recommendation</a:t>
            </a:r>
            <a:r>
              <a:rPr lang="en-US" baseline="0" dirty="0" smtClean="0"/>
              <a:t> for a </a:t>
            </a:r>
            <a:r>
              <a:rPr lang="en-US" dirty="0" smtClean="0"/>
              <a:t>minimum distance between</a:t>
            </a:r>
            <a:r>
              <a:rPr lang="en-US" baseline="0" dirty="0" smtClean="0"/>
              <a:t> </a:t>
            </a:r>
            <a:r>
              <a:rPr lang="en-US" dirty="0" smtClean="0"/>
              <a:t>buildings, </a:t>
            </a:r>
            <a:r>
              <a:rPr lang="en-US" baseline="0" dirty="0" smtClean="0"/>
              <a:t>hazardous products, pipelines, and selective use urban planning was suggested. (5.7)</a:t>
            </a:r>
          </a:p>
          <a:p>
            <a:endParaRPr lang="en-US" baseline="0" dirty="0" smtClean="0"/>
          </a:p>
          <a:p>
            <a:r>
              <a:rPr lang="en-US" baseline="0" dirty="0" smtClean="0"/>
              <a:t>It was also suggested that to upgrades to </a:t>
            </a:r>
            <a:r>
              <a:rPr lang="en-US" i="1" baseline="0" dirty="0" smtClean="0"/>
              <a:t>current zoning </a:t>
            </a:r>
            <a:r>
              <a:rPr lang="en-US" i="0" baseline="0" dirty="0" smtClean="0"/>
              <a:t>requirements, </a:t>
            </a:r>
            <a:r>
              <a:rPr lang="en-US" baseline="0" dirty="0" smtClean="0"/>
              <a:t>operating pressures, and the use of of block values should be implemented.</a:t>
            </a:r>
          </a:p>
          <a:p>
            <a:endParaRPr lang="en-US" baseline="0" dirty="0" smtClean="0"/>
          </a:p>
          <a:p>
            <a:endParaRPr lang="en-US" baseline="0" dirty="0" smtClean="0"/>
          </a:p>
          <a:p>
            <a:r>
              <a:rPr lang="en-US" b="0" u="sng" baseline="0" dirty="0" smtClean="0"/>
              <a:t>RECOMMENDATIONS </a:t>
            </a:r>
          </a:p>
          <a:p>
            <a:r>
              <a:rPr lang="en-US" baseline="0" dirty="0" smtClean="0"/>
              <a:t>The city of Edmonton should establish an overall contingency plan that is  capable of handling pipeline emergencies of all types, this has also expanded beyond oil and gas emergencies to date. (6.13 )</a:t>
            </a:r>
          </a:p>
          <a:p>
            <a:r>
              <a:rPr lang="en-US" baseline="0" dirty="0" smtClean="0"/>
              <a:t>Upgrade to current CSA requirements for pipeline transportation systems of liquid petroleum in urban areas through pipelines. </a:t>
            </a:r>
          </a:p>
          <a:p>
            <a:r>
              <a:rPr lang="en-US" baseline="0" dirty="0" smtClean="0"/>
              <a:t>(6.11 )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So what do we have now? Emergency Reponses plans are required of every producer, they must take into account the residents in communities within their Emergency Planning Zone. These plans are reviewed and audited by the EM team at the AER to ensure they adhere to directive 71 recommendations.</a:t>
            </a:r>
          </a:p>
          <a:p>
            <a:r>
              <a:rPr lang="en-US" baseline="0" dirty="0" smtClean="0"/>
              <a:t>ERPs are not limited to just pipelines but also oil and gas facilities.</a:t>
            </a:r>
          </a:p>
          <a:p>
            <a:endParaRPr lang="en-US" baseline="0" dirty="0" smtClean="0"/>
          </a:p>
          <a:p>
            <a:r>
              <a:rPr lang="en-US" baseline="0" dirty="0" smtClean="0"/>
              <a:t>Routine Inspections at the field level to ensure lines are not compromised.</a:t>
            </a:r>
          </a:p>
          <a:p>
            <a:endParaRPr lang="en-US" baseline="0" dirty="0" smtClean="0"/>
          </a:p>
          <a:p>
            <a:r>
              <a:rPr lang="en-US" b="1" baseline="0" dirty="0" smtClean="0"/>
              <a:t>PREPARDNESS/Mitigation</a:t>
            </a:r>
          </a:p>
          <a:p>
            <a:endParaRPr lang="en-US" baseline="0" dirty="0" smtClean="0"/>
          </a:p>
          <a:p>
            <a:endParaRPr lang="en-US" baseline="0" dirty="0" smtClean="0"/>
          </a:p>
          <a:p>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0BF06225-806F-46E2-82A8-B85F6BBB3A2A}" type="slidenum">
              <a:rPr lang="en-CA" altLang="en-US" smtClean="0"/>
              <a:pPr>
                <a:defRPr/>
              </a:pPr>
              <a:t>6</a:t>
            </a:fld>
            <a:endParaRPr lang="en-CA" altLang="en-US"/>
          </a:p>
        </p:txBody>
      </p:sp>
    </p:spTree>
    <p:extLst>
      <p:ext uri="{BB962C8B-B14F-4D97-AF65-F5344CB8AC3E}">
        <p14:creationId xmlns:p14="http://schemas.microsoft.com/office/powerpoint/2010/main" val="1200271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363" eaLnBrk="1" fontAlgn="auto" hangingPunct="1">
              <a:spcBef>
                <a:spcPts val="0"/>
              </a:spcBef>
              <a:spcAft>
                <a:spcPts val="0"/>
              </a:spcAft>
              <a:defRPr/>
            </a:pPr>
            <a:r>
              <a:rPr lang="en-US" b="1" baseline="0" dirty="0" smtClean="0"/>
              <a:t>What was here first?</a:t>
            </a:r>
          </a:p>
          <a:p>
            <a:pPr defTabSz="903363" eaLnBrk="1" fontAlgn="auto" hangingPunct="1">
              <a:spcBef>
                <a:spcPts val="0"/>
              </a:spcBef>
              <a:spcAft>
                <a:spcPts val="0"/>
              </a:spcAft>
              <a:defRPr/>
            </a:pPr>
            <a:endParaRPr lang="en-US" b="1" baseline="0" dirty="0" smtClean="0"/>
          </a:p>
          <a:p>
            <a:pPr defTabSz="903363" eaLnBrk="1" fontAlgn="auto" hangingPunct="1">
              <a:spcBef>
                <a:spcPts val="0"/>
              </a:spcBef>
              <a:spcAft>
                <a:spcPts val="0"/>
              </a:spcAft>
              <a:defRPr/>
            </a:pPr>
            <a:r>
              <a:rPr lang="en-US" b="1" baseline="0" dirty="0" smtClean="0"/>
              <a:t>FINDINGS</a:t>
            </a:r>
          </a:p>
          <a:p>
            <a:pPr defTabSz="903363" eaLnBrk="1" fontAlgn="auto" hangingPunct="1">
              <a:spcBef>
                <a:spcPts val="0"/>
              </a:spcBef>
              <a:spcAft>
                <a:spcPts val="0"/>
              </a:spcAft>
              <a:defRPr/>
            </a:pPr>
            <a:endParaRPr lang="en-US" baseline="0" dirty="0" smtClean="0"/>
          </a:p>
          <a:p>
            <a:pPr defTabSz="903363" eaLnBrk="1" fontAlgn="auto" hangingPunct="1">
              <a:spcBef>
                <a:spcPts val="0"/>
              </a:spcBef>
              <a:spcAft>
                <a:spcPts val="0"/>
              </a:spcAft>
              <a:defRPr/>
            </a:pPr>
            <a:r>
              <a:rPr lang="en-US" baseline="0" dirty="0" smtClean="0"/>
              <a:t>The </a:t>
            </a:r>
            <a:r>
              <a:rPr lang="en-US" baseline="0" dirty="0" err="1" smtClean="0"/>
              <a:t>Rimbey</a:t>
            </a:r>
            <a:r>
              <a:rPr lang="en-US" baseline="0" dirty="0" smtClean="0"/>
              <a:t> pipeline was constructed in 1961 and at the time was mostly under Edmonton area farmland so again CSA standard of these lines were built to the requirements at the time, and  were no longer deemed appropriate for carrying liquid propane through urban areas (5.9)</a:t>
            </a:r>
          </a:p>
          <a:p>
            <a:pPr defTabSz="903363" eaLnBrk="1" fontAlgn="auto" hangingPunct="1">
              <a:spcBef>
                <a:spcPts val="0"/>
              </a:spcBef>
              <a:spcAft>
                <a:spcPts val="0"/>
              </a:spcAft>
              <a:defRPr/>
            </a:pPr>
            <a:endParaRPr lang="en-US" baseline="0" dirty="0" smtClean="0"/>
          </a:p>
          <a:p>
            <a:pPr defTabSz="903363" eaLnBrk="1" fontAlgn="auto" hangingPunct="1">
              <a:spcBef>
                <a:spcPts val="0"/>
              </a:spcBef>
              <a:spcAft>
                <a:spcPts val="0"/>
              </a:spcAft>
              <a:defRPr/>
            </a:pPr>
            <a:r>
              <a:rPr lang="en-US" baseline="0" dirty="0" smtClean="0"/>
              <a:t>In addition to this, all pipeline companies operating in the Mill Woods area should meet with a board of representatives to review their pipeline status and operations to avoid a similar failure (5.15) </a:t>
            </a:r>
          </a:p>
          <a:p>
            <a:endParaRPr lang="en-US" dirty="0" smtClean="0"/>
          </a:p>
          <a:p>
            <a:r>
              <a:rPr lang="en-US" b="1" u="sng" dirty="0" smtClean="0"/>
              <a:t>RECOMMENDATION</a:t>
            </a:r>
          </a:p>
          <a:p>
            <a:endParaRPr lang="en-US" b="1" u="sng" baseline="0" dirty="0" smtClean="0"/>
          </a:p>
          <a:p>
            <a:r>
              <a:rPr lang="en-US" b="1" u="sng" baseline="0" dirty="0" smtClean="0"/>
              <a:t>A </a:t>
            </a:r>
            <a:r>
              <a:rPr lang="en-US" u="none" baseline="0" dirty="0" smtClean="0"/>
              <a:t>minimum distance from hazardous product pipelines needs to be in place, to reduce the risk of the external damage and minimize the hazard to the public and surrounding structures. (6.9)</a:t>
            </a:r>
          </a:p>
          <a:p>
            <a:endParaRPr lang="en-US" u="none" baseline="0" dirty="0" smtClean="0"/>
          </a:p>
          <a:p>
            <a:r>
              <a:rPr lang="en-US" u="none" baseline="0" dirty="0" smtClean="0"/>
              <a:t>It is important for Future city planning to know what was here first and how to ensure public safety with urban sprawl</a:t>
            </a:r>
            <a:r>
              <a:rPr lang="en-US" u="none" baseline="0" dirty="0" smtClean="0"/>
              <a:t>.</a:t>
            </a:r>
            <a:endParaRPr lang="en-US" u="none" dirty="0" smtClean="0"/>
          </a:p>
        </p:txBody>
      </p:sp>
      <p:sp>
        <p:nvSpPr>
          <p:cNvPr id="4" name="Slide Number Placeholder 3"/>
          <p:cNvSpPr>
            <a:spLocks noGrp="1"/>
          </p:cNvSpPr>
          <p:nvPr>
            <p:ph type="sldNum" sz="quarter" idx="10"/>
          </p:nvPr>
        </p:nvSpPr>
        <p:spPr/>
        <p:txBody>
          <a:bodyPr/>
          <a:lstStyle/>
          <a:p>
            <a:pPr>
              <a:defRPr/>
            </a:pPr>
            <a:fld id="{0BF06225-806F-46E2-82A8-B85F6BBB3A2A}" type="slidenum">
              <a:rPr lang="en-CA" altLang="en-US" smtClean="0"/>
              <a:pPr>
                <a:defRPr/>
              </a:pPr>
              <a:t>7</a:t>
            </a:fld>
            <a:endParaRPr lang="en-CA" altLang="en-US"/>
          </a:p>
        </p:txBody>
      </p:sp>
    </p:spTree>
    <p:extLst>
      <p:ext uri="{BB962C8B-B14F-4D97-AF65-F5344CB8AC3E}">
        <p14:creationId xmlns:p14="http://schemas.microsoft.com/office/powerpoint/2010/main" val="391038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Contingency Planning &amp; Emergency Equipment</a:t>
            </a:r>
          </a:p>
          <a:p>
            <a:endParaRPr lang="en-US" dirty="0" smtClean="0"/>
          </a:p>
          <a:p>
            <a:r>
              <a:rPr lang="en-US" dirty="0" smtClean="0"/>
              <a:t>FINDINGS</a:t>
            </a:r>
          </a:p>
          <a:p>
            <a:endParaRPr lang="en-US" dirty="0" smtClean="0"/>
          </a:p>
          <a:p>
            <a:r>
              <a:rPr lang="en-US" dirty="0" smtClean="0"/>
              <a:t>At the time no contingency plan was available in the City of Edmonton for pipeline emergencies.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It was recommended the city</a:t>
            </a:r>
            <a:r>
              <a:rPr lang="en-US" baseline="0" dirty="0" smtClean="0"/>
              <a:t> should</a:t>
            </a:r>
            <a:r>
              <a:rPr lang="en-US" dirty="0" smtClean="0"/>
              <a:t> sponsor</a:t>
            </a:r>
            <a:r>
              <a:rPr lang="en-US" baseline="0" dirty="0" smtClean="0"/>
              <a:t> an </a:t>
            </a:r>
            <a:r>
              <a:rPr lang="en-US" dirty="0" smtClean="0"/>
              <a:t>information </a:t>
            </a:r>
            <a:r>
              <a:rPr lang="en-US" dirty="0" err="1" smtClean="0"/>
              <a:t>centre</a:t>
            </a:r>
            <a:r>
              <a:rPr lang="en-US" dirty="0" smtClean="0"/>
              <a:t> for transport of hazardous materials. </a:t>
            </a:r>
            <a:r>
              <a:rPr lang="en-US" baseline="0" dirty="0" smtClean="0"/>
              <a:t>There was a need for a working relationship between the City and operators of pipelines similar to the one in place between the City and </a:t>
            </a:r>
            <a:r>
              <a:rPr lang="en-US" baseline="0" dirty="0" err="1" smtClean="0"/>
              <a:t>Nothwestern</a:t>
            </a:r>
            <a:r>
              <a:rPr lang="en-US" baseline="0" dirty="0" smtClean="0"/>
              <a:t> </a:t>
            </a:r>
            <a:r>
              <a:rPr lang="en-US" baseline="0" dirty="0" err="1" smtClean="0"/>
              <a:t>Ultities</a:t>
            </a:r>
            <a:r>
              <a:rPr lang="en-US" baseline="0" dirty="0" smtClean="0"/>
              <a:t> at the time (5.11)</a:t>
            </a:r>
          </a:p>
          <a:p>
            <a:endParaRPr lang="en-US" dirty="0" smtClean="0"/>
          </a:p>
          <a:p>
            <a:r>
              <a:rPr lang="en-US" dirty="0" smtClean="0"/>
              <a:t>Secondly, there was a lack of readily available equipment to stop the release.</a:t>
            </a:r>
          </a:p>
          <a:p>
            <a:endParaRPr lang="en-US" b="1" dirty="0" smtClean="0"/>
          </a:p>
          <a:p>
            <a:endParaRPr lang="en-US" baseline="0" dirty="0" smtClean="0"/>
          </a:p>
          <a:p>
            <a:r>
              <a:rPr lang="en-US" u="sng" baseline="0" dirty="0" smtClean="0"/>
              <a:t>RECOMMENDATION 6.13</a:t>
            </a:r>
          </a:p>
          <a:p>
            <a:endParaRPr lang="en-US" baseline="0" dirty="0" smtClean="0"/>
          </a:p>
          <a:p>
            <a:r>
              <a:rPr lang="en-US" baseline="0" dirty="0" smtClean="0"/>
              <a:t>The City of Edmonton Establish and overall contingency plan capable of handling pipeline emergencies of all types. </a:t>
            </a:r>
            <a:endParaRPr lang="en-US" b="1" dirty="0" smtClean="0"/>
          </a:p>
          <a:p>
            <a:endParaRPr lang="en-US" b="1" dirty="0" smtClean="0"/>
          </a:p>
          <a:p>
            <a:r>
              <a:rPr lang="en-US" b="1" dirty="0" smtClean="0"/>
              <a:t>City Emergency Response Plans</a:t>
            </a:r>
          </a:p>
          <a:p>
            <a:r>
              <a:rPr lang="en-US" b="1" dirty="0" smtClean="0"/>
              <a:t>Specialized Resources in the area to response to pipeline</a:t>
            </a:r>
            <a:r>
              <a:rPr lang="en-US" b="1" baseline="0" dirty="0" smtClean="0"/>
              <a:t> </a:t>
            </a:r>
            <a:r>
              <a:rPr lang="en-US" b="1" baseline="0" dirty="0" smtClean="0"/>
              <a:t>releases</a:t>
            </a:r>
            <a:endParaRPr lang="en-CA" b="1" dirty="0" smtClean="0"/>
          </a:p>
        </p:txBody>
      </p:sp>
      <p:sp>
        <p:nvSpPr>
          <p:cNvPr id="4" name="Slide Number Placeholder 3"/>
          <p:cNvSpPr>
            <a:spLocks noGrp="1"/>
          </p:cNvSpPr>
          <p:nvPr>
            <p:ph type="sldNum" sz="quarter" idx="10"/>
          </p:nvPr>
        </p:nvSpPr>
        <p:spPr/>
        <p:txBody>
          <a:bodyPr/>
          <a:lstStyle/>
          <a:p>
            <a:pPr>
              <a:defRPr/>
            </a:pPr>
            <a:fld id="{0BF06225-806F-46E2-82A8-B85F6BBB3A2A}" type="slidenum">
              <a:rPr lang="en-CA" altLang="en-US" smtClean="0"/>
              <a:pPr>
                <a:defRPr/>
              </a:pPr>
              <a:t>8</a:t>
            </a:fld>
            <a:endParaRPr lang="en-CA" altLang="en-US"/>
          </a:p>
        </p:txBody>
      </p:sp>
    </p:spTree>
    <p:extLst>
      <p:ext uri="{BB962C8B-B14F-4D97-AF65-F5344CB8AC3E}">
        <p14:creationId xmlns:p14="http://schemas.microsoft.com/office/powerpoint/2010/main" val="3157612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We have all of these recommendations but WHAT WENT WELL?</a:t>
            </a:r>
          </a:p>
          <a:p>
            <a:endParaRPr lang="en-US" b="1" baseline="0" dirty="0" smtClean="0"/>
          </a:p>
          <a:p>
            <a:r>
              <a:rPr lang="en-US" dirty="0" smtClean="0"/>
              <a:t>Mutual </a:t>
            </a:r>
            <a:r>
              <a:rPr lang="en-US" dirty="0"/>
              <a:t>aid is an agreement to lend assistance. This may be across jurisdictional boundaries within emergency services, </a:t>
            </a:r>
            <a:r>
              <a:rPr lang="en-US" dirty="0" smtClean="0"/>
              <a:t>it can be between companies</a:t>
            </a:r>
            <a:r>
              <a:rPr lang="en-US" baseline="0" dirty="0" smtClean="0"/>
              <a:t> or</a:t>
            </a:r>
            <a:r>
              <a:rPr lang="en-US" dirty="0" smtClean="0"/>
              <a:t> </a:t>
            </a:r>
            <a:r>
              <a:rPr lang="en-US" dirty="0"/>
              <a:t>service providers, etc. This may occur due to an emergency response that exceeds local </a:t>
            </a:r>
            <a:r>
              <a:rPr lang="en-US" b="1" dirty="0"/>
              <a:t>resources</a:t>
            </a:r>
            <a:r>
              <a:rPr lang="en-US" dirty="0"/>
              <a:t>. Mutual aid may be ad </a:t>
            </a:r>
            <a:r>
              <a:rPr lang="en-US" dirty="0" smtClean="0"/>
              <a:t>hoc</a:t>
            </a:r>
            <a:r>
              <a:rPr lang="en-US" baseline="0" dirty="0" smtClean="0"/>
              <a:t> and </a:t>
            </a:r>
            <a:r>
              <a:rPr lang="en-US" dirty="0" smtClean="0"/>
              <a:t>requested </a:t>
            </a:r>
            <a:r>
              <a:rPr lang="en-US" dirty="0"/>
              <a:t>only when </a:t>
            </a:r>
            <a:r>
              <a:rPr lang="en-US" dirty="0" smtClean="0"/>
              <a:t> </a:t>
            </a:r>
            <a:r>
              <a:rPr lang="en-US" dirty="0"/>
              <a:t>an emergency occurs </a:t>
            </a:r>
            <a:r>
              <a:rPr lang="en-US" dirty="0" smtClean="0"/>
              <a:t>or it may be </a:t>
            </a:r>
            <a:r>
              <a:rPr lang="en-US" dirty="0"/>
              <a:t>in place prior to the event </a:t>
            </a:r>
            <a:r>
              <a:rPr lang="en-US" dirty="0" smtClean="0"/>
              <a:t>occurring.</a:t>
            </a:r>
            <a:endParaRPr lang="en-US" b="1" baseline="0" dirty="0" smtClean="0"/>
          </a:p>
          <a:p>
            <a:endParaRPr lang="en-US" dirty="0" smtClean="0"/>
          </a:p>
          <a:p>
            <a:r>
              <a:rPr lang="en-US" dirty="0" smtClean="0"/>
              <a:t>RECOMMENDATION: (5.13)</a:t>
            </a:r>
          </a:p>
          <a:p>
            <a:endParaRPr lang="en-US" dirty="0" smtClean="0"/>
          </a:p>
          <a:p>
            <a:r>
              <a:rPr lang="en-US" baseline="0" dirty="0" smtClean="0"/>
              <a:t>To further improve the efficient ad hoc evacuation and the advantages of “on the spot” coordination in respect to an emergency </a:t>
            </a:r>
          </a:p>
          <a:p>
            <a:endParaRPr lang="en-US" baseline="0" dirty="0" smtClean="0"/>
          </a:p>
          <a:p>
            <a:r>
              <a:rPr lang="en-US" b="1" baseline="0" dirty="0" smtClean="0"/>
              <a:t>At the time was noted as one of the largest residential evacuations in Canada. In addition to this, despite the potential threat to the public, there were no fatalities. </a:t>
            </a:r>
          </a:p>
          <a:p>
            <a:endParaRPr lang="en-US" b="1" baseline="0" dirty="0" smtClean="0"/>
          </a:p>
          <a:p>
            <a:endParaRPr lang="en-US" b="1" baseline="0" dirty="0" smtClean="0"/>
          </a:p>
          <a:p>
            <a:r>
              <a:rPr lang="en-US" baseline="0" dirty="0" smtClean="0"/>
              <a:t>This was a result of the coordination of:</a:t>
            </a:r>
          </a:p>
          <a:p>
            <a:r>
              <a:rPr lang="en-US" baseline="0" dirty="0" smtClean="0"/>
              <a:t>City of Edmonton – Disaster Services Agency </a:t>
            </a:r>
          </a:p>
          <a:p>
            <a:r>
              <a:rPr lang="en-US" baseline="0" dirty="0" smtClean="0"/>
              <a:t>Edmonton Fire Department</a:t>
            </a:r>
          </a:p>
          <a:p>
            <a:r>
              <a:rPr lang="en-US" baseline="0" dirty="0" smtClean="0"/>
              <a:t>Edmonton Police Department</a:t>
            </a:r>
          </a:p>
          <a:p>
            <a:endParaRPr lang="en-US" baseline="0" dirty="0" smtClean="0"/>
          </a:p>
          <a:p>
            <a:r>
              <a:rPr lang="en-US" baseline="0" dirty="0" smtClean="0"/>
              <a:t>Transportation of residents out of the area</a:t>
            </a:r>
          </a:p>
          <a:p>
            <a:r>
              <a:rPr lang="en-US" baseline="0" dirty="0" smtClean="0"/>
              <a:t>Mass notification  - door to door to clear houses</a:t>
            </a:r>
          </a:p>
          <a:p>
            <a:r>
              <a:rPr lang="en-US" baseline="0" dirty="0" smtClean="0"/>
              <a:t>Additional security for the evacuee’s house until the incident was stood down</a:t>
            </a:r>
          </a:p>
          <a:p>
            <a:r>
              <a:rPr lang="en-US" baseline="0" dirty="0" smtClean="0"/>
              <a:t>The creation of temporary shelters for residents that did not have anywhere else to go</a:t>
            </a:r>
          </a:p>
          <a:p>
            <a:endParaRPr lang="en-US" baseline="0" dirty="0" smtClean="0"/>
          </a:p>
          <a:p>
            <a:endParaRPr lang="en-CA" dirty="0"/>
          </a:p>
        </p:txBody>
      </p:sp>
      <p:sp>
        <p:nvSpPr>
          <p:cNvPr id="4" name="Slide Number Placeholder 3"/>
          <p:cNvSpPr>
            <a:spLocks noGrp="1"/>
          </p:cNvSpPr>
          <p:nvPr>
            <p:ph type="sldNum" sz="quarter" idx="10"/>
          </p:nvPr>
        </p:nvSpPr>
        <p:spPr/>
        <p:txBody>
          <a:bodyPr/>
          <a:lstStyle/>
          <a:p>
            <a:pPr>
              <a:defRPr/>
            </a:pPr>
            <a:fld id="{0BF06225-806F-46E2-82A8-B85F6BBB3A2A}" type="slidenum">
              <a:rPr lang="en-CA" altLang="en-US" smtClean="0"/>
              <a:pPr>
                <a:defRPr/>
              </a:pPr>
              <a:t>9</a:t>
            </a:fld>
            <a:endParaRPr lang="en-CA" altLang="en-US"/>
          </a:p>
        </p:txBody>
      </p:sp>
    </p:spTree>
    <p:extLst>
      <p:ext uri="{BB962C8B-B14F-4D97-AF65-F5344CB8AC3E}">
        <p14:creationId xmlns:p14="http://schemas.microsoft.com/office/powerpoint/2010/main" val="32395423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7269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itle 1"/>
          <p:cNvSpPr>
            <a:spLocks noGrp="1"/>
          </p:cNvSpPr>
          <p:nvPr>
            <p:ph type="title"/>
          </p:nvPr>
        </p:nvSpPr>
        <p:spPr>
          <a:xfrm>
            <a:off x="722313" y="2752725"/>
            <a:ext cx="7354887" cy="1362075"/>
          </a:xfrm>
        </p:spPr>
        <p:txBody>
          <a:bodyPr anchor="t"/>
          <a:lstStyle>
            <a:lvl1pPr algn="l">
              <a:defRPr sz="3600" b="1" cap="all"/>
            </a:lvl1pPr>
          </a:lstStyle>
          <a:p>
            <a:r>
              <a:rPr lang="en-US" smtClean="0"/>
              <a:t>Click to edit Master title style</a:t>
            </a:r>
            <a:endParaRPr lang="en-CA" dirty="0"/>
          </a:p>
        </p:txBody>
      </p:sp>
    </p:spTree>
    <p:extLst>
      <p:ext uri="{BB962C8B-B14F-4D97-AF65-F5344CB8AC3E}">
        <p14:creationId xmlns:p14="http://schemas.microsoft.com/office/powerpoint/2010/main" val="8227931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Grp="1" noChangeArrowheads="1"/>
          </p:cNvSpPr>
          <p:nvPr>
            <p:ph type="ftr" sz="quarter" idx="10"/>
          </p:nvPr>
        </p:nvSpPr>
        <p:spPr>
          <a:ln/>
        </p:spPr>
        <p:txBody>
          <a:bodyPr/>
          <a:lstStyle>
            <a:lvl1pPr>
              <a:defRPr/>
            </a:lvl1pPr>
          </a:lstStyle>
          <a:p>
            <a:pPr>
              <a:defRPr/>
            </a:pPr>
            <a:r>
              <a:rPr lang="en-CA" altLang="en-US" b="0" dirty="0" smtClean="0"/>
              <a:t>AER </a:t>
            </a:r>
            <a:fld id="{B4292B11-93A9-44DB-A524-3A03F16E9BA8}" type="slidenum">
              <a:rPr lang="en-CA" altLang="en-US" smtClean="0"/>
              <a:pPr>
                <a:defRPr/>
              </a:pPr>
              <a:t>‹#›</a:t>
            </a:fld>
            <a:endParaRPr lang="en-CA" altLang="en-US" dirty="0"/>
          </a:p>
        </p:txBody>
      </p:sp>
    </p:spTree>
    <p:extLst>
      <p:ext uri="{BB962C8B-B14F-4D97-AF65-F5344CB8AC3E}">
        <p14:creationId xmlns:p14="http://schemas.microsoft.com/office/powerpoint/2010/main" val="411446039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CA" dirty="0"/>
          </a:p>
        </p:txBody>
      </p:sp>
      <p:sp>
        <p:nvSpPr>
          <p:cNvPr id="3" name="Content Placeholder 2"/>
          <p:cNvSpPr>
            <a:spLocks noGrp="1"/>
          </p:cNvSpPr>
          <p:nvPr>
            <p:ph sz="half" idx="1"/>
          </p:nvPr>
        </p:nvSpPr>
        <p:spPr>
          <a:xfrm>
            <a:off x="685800" y="1646238"/>
            <a:ext cx="3886200" cy="4525962"/>
          </a:xfrm>
        </p:spPr>
        <p:txBody>
          <a:bodyPr/>
          <a:lstStyle>
            <a:lvl1pPr>
              <a:defRPr sz="2800"/>
            </a:lvl1pPr>
            <a:lvl2pPr marL="692150" indent="-346075">
              <a:defRPr sz="2500"/>
            </a:lvl2pPr>
            <a:lvl3pPr marL="1025525" indent="-333375">
              <a:defRPr sz="2300"/>
            </a:lvl3pPr>
            <a:lvl4pPr marL="1711325" indent="-685800">
              <a:defRPr sz="21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724400" y="1646238"/>
            <a:ext cx="3886200" cy="4525962"/>
          </a:xfrm>
        </p:spPr>
        <p:txBody>
          <a:bodyPr/>
          <a:lstStyle>
            <a:lvl1pPr>
              <a:defRPr sz="2800"/>
            </a:lvl1pPr>
            <a:lvl2pPr marL="692150" indent="-346075">
              <a:defRPr sz="2500"/>
            </a:lvl2pPr>
            <a:lvl3pPr marL="1025525" indent="-333375">
              <a:defRPr sz="2300"/>
            </a:lvl3pPr>
            <a:lvl4pPr>
              <a:defRPr sz="21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5" name="Rectangle 7"/>
          <p:cNvSpPr>
            <a:spLocks noGrp="1" noChangeArrowheads="1"/>
          </p:cNvSpPr>
          <p:nvPr>
            <p:ph type="ftr" sz="quarter" idx="10"/>
          </p:nvPr>
        </p:nvSpPr>
        <p:spPr>
          <a:ln/>
        </p:spPr>
        <p:txBody>
          <a:bodyPr/>
          <a:lstStyle>
            <a:lvl1pPr>
              <a:defRPr/>
            </a:lvl1pPr>
          </a:lstStyle>
          <a:p>
            <a:pPr>
              <a:defRPr/>
            </a:pPr>
            <a:r>
              <a:rPr lang="en-CA" altLang="en-US" b="0" dirty="0" smtClean="0"/>
              <a:t> AER </a:t>
            </a:r>
            <a:fld id="{1F5355B4-089B-44B4-9301-ECFAA29B97CE}" type="slidenum">
              <a:rPr lang="en-CA" altLang="en-US" smtClean="0"/>
              <a:pPr>
                <a:defRPr/>
              </a:pPr>
              <a:t>‹#›</a:t>
            </a:fld>
            <a:endParaRPr lang="en-CA" altLang="en-US" dirty="0"/>
          </a:p>
        </p:txBody>
      </p:sp>
    </p:spTree>
    <p:extLst>
      <p:ext uri="{BB962C8B-B14F-4D97-AF65-F5344CB8AC3E}">
        <p14:creationId xmlns:p14="http://schemas.microsoft.com/office/powerpoint/2010/main" val="247416958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with headers">
    <p:spTree>
      <p:nvGrpSpPr>
        <p:cNvPr id="1" name=""/>
        <p:cNvGrpSpPr/>
        <p:nvPr/>
      </p:nvGrpSpPr>
      <p:grpSpPr>
        <a:xfrm>
          <a:off x="0" y="0"/>
          <a:ext cx="0" cy="0"/>
          <a:chOff x="0" y="0"/>
          <a:chExt cx="0" cy="0"/>
        </a:xfrm>
      </p:grpSpPr>
      <p:sp>
        <p:nvSpPr>
          <p:cNvPr id="2" name="Title 1"/>
          <p:cNvSpPr>
            <a:spLocks noGrp="1"/>
          </p:cNvSpPr>
          <p:nvPr>
            <p:ph type="title"/>
          </p:nvPr>
        </p:nvSpPr>
        <p:spPr>
          <a:xfrm>
            <a:off x="685800" y="301752"/>
            <a:ext cx="7924800" cy="1143000"/>
          </a:xfrm>
        </p:spPr>
        <p:txBody>
          <a:bodyPr/>
          <a:lstStyle>
            <a:lvl1pPr>
              <a:defRPr>
                <a:solidFill>
                  <a:schemeClr val="tx2"/>
                </a:solidFill>
              </a:defRPr>
            </a:lvl1pPr>
          </a:lstStyle>
          <a:p>
            <a:r>
              <a:rPr lang="en-US" smtClean="0"/>
              <a:t>Click to edit Master title style</a:t>
            </a:r>
            <a:endParaRPr lang="en-CA" dirty="0"/>
          </a:p>
        </p:txBody>
      </p:sp>
      <p:sp>
        <p:nvSpPr>
          <p:cNvPr id="3" name="Text Placeholder 2"/>
          <p:cNvSpPr>
            <a:spLocks noGrp="1"/>
          </p:cNvSpPr>
          <p:nvPr>
            <p:ph type="body" idx="1"/>
          </p:nvPr>
        </p:nvSpPr>
        <p:spPr>
          <a:xfrm>
            <a:off x="685800" y="1646238"/>
            <a:ext cx="3811588" cy="639762"/>
          </a:xfrm>
        </p:spPr>
        <p:txBody>
          <a:bodyPr anchor="t"/>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721255" y="1646238"/>
            <a:ext cx="3889345" cy="639762"/>
          </a:xfrm>
        </p:spPr>
        <p:txBody>
          <a:bodyPr anchor="t"/>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Rectangle 7"/>
          <p:cNvSpPr>
            <a:spLocks noGrp="1" noChangeArrowheads="1"/>
          </p:cNvSpPr>
          <p:nvPr>
            <p:ph type="ftr" sz="quarter" idx="10"/>
          </p:nvPr>
        </p:nvSpPr>
        <p:spPr>
          <a:ln/>
        </p:spPr>
        <p:txBody>
          <a:bodyPr/>
          <a:lstStyle>
            <a:lvl1pPr>
              <a:defRPr/>
            </a:lvl1pPr>
          </a:lstStyle>
          <a:p>
            <a:pPr>
              <a:defRPr/>
            </a:pPr>
            <a:r>
              <a:rPr lang="en-CA" altLang="en-US" b="0" dirty="0" smtClean="0"/>
              <a:t>AER </a:t>
            </a:r>
            <a:fld id="{8242E358-9DB0-42AE-8101-FA128B8623E0}" type="slidenum">
              <a:rPr lang="en-CA" altLang="en-US" smtClean="0"/>
              <a:pPr>
                <a:defRPr/>
              </a:pPr>
              <a:t>‹#›</a:t>
            </a:fld>
            <a:endParaRPr lang="en-CA" altLang="en-US" dirty="0"/>
          </a:p>
        </p:txBody>
      </p:sp>
      <p:sp>
        <p:nvSpPr>
          <p:cNvPr id="8" name="Content Placeholder 2"/>
          <p:cNvSpPr>
            <a:spLocks noGrp="1"/>
          </p:cNvSpPr>
          <p:nvPr>
            <p:ph sz="half" idx="11"/>
          </p:nvPr>
        </p:nvSpPr>
        <p:spPr>
          <a:xfrm>
            <a:off x="685800" y="2286000"/>
            <a:ext cx="3810000" cy="3886200"/>
          </a:xfrm>
        </p:spPr>
        <p:txBody>
          <a:bodyPr/>
          <a:lstStyle>
            <a:lvl1pPr>
              <a:defRPr sz="2800"/>
            </a:lvl1pPr>
            <a:lvl2pPr marL="692150" indent="-346075">
              <a:defRPr sz="2500"/>
            </a:lvl2pPr>
            <a:lvl3pPr marL="1025525" indent="-333375">
              <a:defRPr sz="2300"/>
            </a:lvl3pPr>
            <a:lvl4pPr marL="1711325" indent="-685800">
              <a:defRPr sz="21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9" name="Content Placeholder 2"/>
          <p:cNvSpPr>
            <a:spLocks noGrp="1"/>
          </p:cNvSpPr>
          <p:nvPr>
            <p:ph sz="half" idx="12"/>
          </p:nvPr>
        </p:nvSpPr>
        <p:spPr>
          <a:xfrm>
            <a:off x="4724400" y="2286000"/>
            <a:ext cx="3886200" cy="3886200"/>
          </a:xfrm>
        </p:spPr>
        <p:txBody>
          <a:bodyPr/>
          <a:lstStyle>
            <a:lvl1pPr>
              <a:defRPr sz="2800"/>
            </a:lvl1pPr>
            <a:lvl2pPr marL="692150" indent="-346075">
              <a:defRPr sz="2500"/>
            </a:lvl2pPr>
            <a:lvl3pPr marL="1025525" indent="-333375">
              <a:defRPr sz="2300"/>
            </a:lvl3pPr>
            <a:lvl4pPr marL="1711325" indent="-685800">
              <a:defRPr sz="21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1395109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CA" dirty="0"/>
          </a:p>
        </p:txBody>
      </p:sp>
      <p:sp>
        <p:nvSpPr>
          <p:cNvPr id="3" name="Content Placeholder 2"/>
          <p:cNvSpPr>
            <a:spLocks noGrp="1"/>
          </p:cNvSpPr>
          <p:nvPr>
            <p:ph sz="half" idx="1"/>
          </p:nvPr>
        </p:nvSpPr>
        <p:spPr>
          <a:xfrm>
            <a:off x="685800" y="2057400"/>
            <a:ext cx="3886200" cy="1828800"/>
          </a:xfrm>
        </p:spPr>
        <p:txBody>
          <a:bodyPr/>
          <a:lstStyle>
            <a:lvl1pPr>
              <a:defRPr sz="2800"/>
            </a:lvl1pPr>
            <a:lvl2pPr marL="692150" indent="-346075">
              <a:defRPr sz="2500"/>
            </a:lvl2pPr>
            <a:lvl3pPr marL="1025525" indent="-333375">
              <a:defRPr sz="2300"/>
            </a:lvl3pPr>
            <a:lvl4pPr marL="1711325" indent="-685800">
              <a:defRPr sz="21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5" name="Rectangle 7"/>
          <p:cNvSpPr>
            <a:spLocks noGrp="1" noChangeArrowheads="1"/>
          </p:cNvSpPr>
          <p:nvPr>
            <p:ph type="ftr" sz="quarter" idx="10"/>
          </p:nvPr>
        </p:nvSpPr>
        <p:spPr>
          <a:ln/>
        </p:spPr>
        <p:txBody>
          <a:bodyPr/>
          <a:lstStyle>
            <a:lvl1pPr>
              <a:defRPr/>
            </a:lvl1pPr>
          </a:lstStyle>
          <a:p>
            <a:pPr>
              <a:defRPr/>
            </a:pPr>
            <a:r>
              <a:rPr lang="en-CA" altLang="en-US" b="0" dirty="0" smtClean="0"/>
              <a:t> AER </a:t>
            </a:r>
            <a:fld id="{1F5355B4-089B-44B4-9301-ECFAA29B97CE}" type="slidenum">
              <a:rPr lang="en-CA" altLang="en-US" smtClean="0"/>
              <a:pPr>
                <a:defRPr/>
              </a:pPr>
              <a:t>‹#›</a:t>
            </a:fld>
            <a:endParaRPr lang="en-CA" altLang="en-US" dirty="0"/>
          </a:p>
        </p:txBody>
      </p:sp>
      <p:sp>
        <p:nvSpPr>
          <p:cNvPr id="6" name="Content Placeholder 2"/>
          <p:cNvSpPr>
            <a:spLocks noGrp="1"/>
          </p:cNvSpPr>
          <p:nvPr>
            <p:ph sz="half" idx="11"/>
          </p:nvPr>
        </p:nvSpPr>
        <p:spPr>
          <a:xfrm>
            <a:off x="685800" y="4267200"/>
            <a:ext cx="3886200" cy="1828800"/>
          </a:xfrm>
        </p:spPr>
        <p:txBody>
          <a:bodyPr/>
          <a:lstStyle>
            <a:lvl1pPr>
              <a:defRPr sz="2800"/>
            </a:lvl1pPr>
            <a:lvl2pPr marL="692150" indent="-346075">
              <a:defRPr sz="2500"/>
            </a:lvl2pPr>
            <a:lvl3pPr marL="1025525" indent="-333375">
              <a:defRPr sz="2300"/>
            </a:lvl3pPr>
            <a:lvl4pPr marL="1711325" indent="-685800">
              <a:defRPr sz="21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7" name="Content Placeholder 2"/>
          <p:cNvSpPr>
            <a:spLocks noGrp="1"/>
          </p:cNvSpPr>
          <p:nvPr>
            <p:ph sz="half" idx="12"/>
          </p:nvPr>
        </p:nvSpPr>
        <p:spPr>
          <a:xfrm>
            <a:off x="4724400" y="2057400"/>
            <a:ext cx="3886200" cy="1828800"/>
          </a:xfrm>
        </p:spPr>
        <p:txBody>
          <a:bodyPr/>
          <a:lstStyle>
            <a:lvl1pPr>
              <a:defRPr sz="2800"/>
            </a:lvl1pPr>
            <a:lvl2pPr marL="692150" indent="-346075">
              <a:defRPr sz="2500"/>
            </a:lvl2pPr>
            <a:lvl3pPr marL="1025525" indent="-333375">
              <a:defRPr sz="2300"/>
            </a:lvl3pPr>
            <a:lvl4pPr marL="1711325" indent="-685800">
              <a:defRPr sz="21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8" name="Content Placeholder 2"/>
          <p:cNvSpPr>
            <a:spLocks noGrp="1"/>
          </p:cNvSpPr>
          <p:nvPr>
            <p:ph sz="half" idx="13"/>
          </p:nvPr>
        </p:nvSpPr>
        <p:spPr>
          <a:xfrm>
            <a:off x="4724400" y="4267200"/>
            <a:ext cx="3886200" cy="1828800"/>
          </a:xfrm>
        </p:spPr>
        <p:txBody>
          <a:bodyPr/>
          <a:lstStyle>
            <a:lvl1pPr>
              <a:defRPr sz="2800"/>
            </a:lvl1pPr>
            <a:lvl2pPr marL="692150" indent="-346075">
              <a:defRPr sz="2500"/>
            </a:lvl2pPr>
            <a:lvl3pPr marL="1025525" indent="-333375">
              <a:defRPr sz="2300"/>
            </a:lvl3pPr>
            <a:lvl4pPr marL="1711325" indent="-685800">
              <a:defRPr sz="21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91970606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6" name="Title 1"/>
          <p:cNvSpPr>
            <a:spLocks noGrp="1"/>
          </p:cNvSpPr>
          <p:nvPr>
            <p:ph type="title"/>
          </p:nvPr>
        </p:nvSpPr>
        <p:spPr>
          <a:xfrm>
            <a:off x="685800" y="301752"/>
            <a:ext cx="7924800" cy="1143000"/>
          </a:xfrm>
        </p:spPr>
        <p:txBody>
          <a:bodyPr/>
          <a:lstStyle>
            <a:lvl1pPr>
              <a:defRPr>
                <a:solidFill>
                  <a:schemeClr val="tx2"/>
                </a:solidFill>
              </a:defRPr>
            </a:lvl1pPr>
          </a:lstStyle>
          <a:p>
            <a:r>
              <a:rPr lang="en-US" smtClean="0"/>
              <a:t>Click to edit Master title style</a:t>
            </a:r>
            <a:endParaRPr lang="en-CA" dirty="0"/>
          </a:p>
        </p:txBody>
      </p:sp>
      <p:sp>
        <p:nvSpPr>
          <p:cNvPr id="7" name="Text Placeholder 2"/>
          <p:cNvSpPr>
            <a:spLocks noGrp="1"/>
          </p:cNvSpPr>
          <p:nvPr>
            <p:ph type="body" idx="1"/>
          </p:nvPr>
        </p:nvSpPr>
        <p:spPr>
          <a:xfrm>
            <a:off x="685800" y="1646238"/>
            <a:ext cx="3811588" cy="639762"/>
          </a:xfrm>
        </p:spPr>
        <p:txBody>
          <a:bodyPr anchor="t"/>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Rectangle 7"/>
          <p:cNvSpPr>
            <a:spLocks noGrp="1" noChangeArrowheads="1"/>
          </p:cNvSpPr>
          <p:nvPr>
            <p:ph type="ftr" sz="quarter" idx="10"/>
          </p:nvPr>
        </p:nvSpPr>
        <p:spPr>
          <a:xfrm>
            <a:off x="4038600" y="6324600"/>
            <a:ext cx="4570413" cy="292100"/>
          </a:xfrm>
          <a:ln/>
        </p:spPr>
        <p:txBody>
          <a:bodyPr/>
          <a:lstStyle>
            <a:lvl1pPr>
              <a:defRPr/>
            </a:lvl1pPr>
          </a:lstStyle>
          <a:p>
            <a:pPr>
              <a:defRPr/>
            </a:pPr>
            <a:r>
              <a:rPr lang="en-CA" altLang="en-US" b="0" dirty="0" smtClean="0"/>
              <a:t>AER </a:t>
            </a:r>
            <a:fld id="{8242E358-9DB0-42AE-8101-FA128B8623E0}" type="slidenum">
              <a:rPr lang="en-CA" altLang="en-US" smtClean="0"/>
              <a:pPr>
                <a:defRPr/>
              </a:pPr>
              <a:t>‹#›</a:t>
            </a:fld>
            <a:endParaRPr lang="en-CA" altLang="en-US" dirty="0"/>
          </a:p>
        </p:txBody>
      </p:sp>
      <p:sp>
        <p:nvSpPr>
          <p:cNvPr id="9" name="Content Placeholder 2"/>
          <p:cNvSpPr>
            <a:spLocks noGrp="1"/>
          </p:cNvSpPr>
          <p:nvPr>
            <p:ph sz="half" idx="11"/>
          </p:nvPr>
        </p:nvSpPr>
        <p:spPr>
          <a:xfrm>
            <a:off x="685800" y="2286000"/>
            <a:ext cx="3810000" cy="3886200"/>
          </a:xfrm>
        </p:spPr>
        <p:txBody>
          <a:bodyPr/>
          <a:lstStyle>
            <a:lvl1pPr>
              <a:defRPr sz="2800"/>
            </a:lvl1pPr>
            <a:lvl2pPr marL="692150" indent="-346075">
              <a:defRPr sz="2500"/>
            </a:lvl2pPr>
            <a:lvl3pPr marL="1025525" indent="-333375">
              <a:defRPr sz="2300"/>
            </a:lvl3pPr>
            <a:lvl4pPr marL="1711325" indent="-685800">
              <a:defRPr sz="21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98825214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001000" cy="566738"/>
          </a:xfrm>
        </p:spPr>
        <p:txBody>
          <a:bodyPr anchor="b"/>
          <a:lstStyle>
            <a:lvl1pPr algn="l">
              <a:defRPr sz="3600" b="1">
                <a:solidFill>
                  <a:schemeClr val="tx2"/>
                </a:solidFill>
              </a:defRPr>
            </a:lvl1pPr>
          </a:lstStyle>
          <a:p>
            <a:r>
              <a:rPr lang="en-US" smtClean="0"/>
              <a:t>Click to edit Master title style</a:t>
            </a:r>
            <a:endParaRPr lang="en-CA" dirty="0"/>
          </a:p>
        </p:txBody>
      </p:sp>
      <p:sp>
        <p:nvSpPr>
          <p:cNvPr id="3" name="Picture Placeholder 2"/>
          <p:cNvSpPr>
            <a:spLocks noGrp="1"/>
          </p:cNvSpPr>
          <p:nvPr>
            <p:ph type="pic" idx="1"/>
          </p:nvPr>
        </p:nvSpPr>
        <p:spPr>
          <a:xfrm>
            <a:off x="685800" y="2362200"/>
            <a:ext cx="8001000"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CA" noProof="0" smtClean="0"/>
          </a:p>
        </p:txBody>
      </p:sp>
      <p:sp>
        <p:nvSpPr>
          <p:cNvPr id="4" name="Text Placeholder 3"/>
          <p:cNvSpPr>
            <a:spLocks noGrp="1"/>
          </p:cNvSpPr>
          <p:nvPr>
            <p:ph type="body" sz="half" idx="2"/>
          </p:nvPr>
        </p:nvSpPr>
        <p:spPr>
          <a:xfrm>
            <a:off x="685800" y="1176338"/>
            <a:ext cx="8001000" cy="1109662"/>
          </a:xfrm>
        </p:spPr>
        <p:txBody>
          <a:bodyPr/>
          <a:lstStyle>
            <a:lvl1pPr marL="0" indent="0">
              <a:spcBef>
                <a:spcPts val="0"/>
              </a:spcBef>
              <a:spcAft>
                <a:spcPts val="1200"/>
              </a:spcAft>
              <a:buNone/>
              <a:defRPr sz="2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xfrm>
            <a:off x="6934200" y="6324600"/>
            <a:ext cx="1676400" cy="292100"/>
          </a:xfrm>
          <a:ln/>
        </p:spPr>
        <p:txBody>
          <a:bodyPr/>
          <a:lstStyle>
            <a:lvl1pPr>
              <a:defRPr/>
            </a:lvl1pPr>
          </a:lstStyle>
          <a:p>
            <a:pPr>
              <a:defRPr/>
            </a:pPr>
            <a:r>
              <a:rPr lang="en-CA" altLang="en-US" b="0" dirty="0" smtClean="0"/>
              <a:t> AER </a:t>
            </a:r>
            <a:fld id="{AE70096A-E2B9-4F01-B93B-7630B6042867}" type="slidenum">
              <a:rPr lang="en-CA" altLang="en-US" smtClean="0"/>
              <a:pPr>
                <a:defRPr/>
              </a:pPr>
              <a:t>‹#›</a:t>
            </a:fld>
            <a:endParaRPr lang="en-CA" altLang="en-US" dirty="0"/>
          </a:p>
        </p:txBody>
      </p:sp>
    </p:spTree>
    <p:extLst>
      <p:ext uri="{BB962C8B-B14F-4D97-AF65-F5344CB8AC3E}">
        <p14:creationId xmlns:p14="http://schemas.microsoft.com/office/powerpoint/2010/main" val="71167836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for maps/graphs/tables">
    <p:spTree>
      <p:nvGrpSpPr>
        <p:cNvPr id="1" name=""/>
        <p:cNvGrpSpPr/>
        <p:nvPr/>
      </p:nvGrpSpPr>
      <p:grpSpPr>
        <a:xfrm>
          <a:off x="0" y="0"/>
          <a:ext cx="0" cy="0"/>
          <a:chOff x="0" y="0"/>
          <a:chExt cx="0" cy="0"/>
        </a:xfrm>
      </p:grpSpPr>
      <p:sp>
        <p:nvSpPr>
          <p:cNvPr id="6" name="Title 1"/>
          <p:cNvSpPr>
            <a:spLocks noGrp="1"/>
          </p:cNvSpPr>
          <p:nvPr>
            <p:ph type="title"/>
          </p:nvPr>
        </p:nvSpPr>
        <p:spPr>
          <a:xfrm>
            <a:off x="685800" y="301752"/>
            <a:ext cx="7924800" cy="1143000"/>
          </a:xfrm>
        </p:spPr>
        <p:txBody>
          <a:bodyPr/>
          <a:lstStyle>
            <a:lvl1pPr>
              <a:defRPr>
                <a:solidFill>
                  <a:schemeClr val="tx2"/>
                </a:solidFill>
              </a:defRPr>
            </a:lvl1pPr>
          </a:lstStyle>
          <a:p>
            <a:r>
              <a:rPr lang="en-US" smtClean="0"/>
              <a:t>Click to edit Master title style</a:t>
            </a:r>
            <a:endParaRPr lang="en-CA" dirty="0"/>
          </a:p>
        </p:txBody>
      </p:sp>
      <p:sp>
        <p:nvSpPr>
          <p:cNvPr id="8" name="Rectangle 7"/>
          <p:cNvSpPr>
            <a:spLocks noGrp="1" noChangeArrowheads="1"/>
          </p:cNvSpPr>
          <p:nvPr>
            <p:ph type="ftr" sz="quarter" idx="10"/>
          </p:nvPr>
        </p:nvSpPr>
        <p:spPr>
          <a:xfrm>
            <a:off x="7086600" y="6324600"/>
            <a:ext cx="1524000" cy="292100"/>
          </a:xfrm>
          <a:ln/>
        </p:spPr>
        <p:txBody>
          <a:bodyPr/>
          <a:lstStyle>
            <a:lvl1pPr>
              <a:defRPr/>
            </a:lvl1pPr>
          </a:lstStyle>
          <a:p>
            <a:pPr>
              <a:defRPr/>
            </a:pPr>
            <a:r>
              <a:rPr lang="en-CA" altLang="en-US" b="0" dirty="0" smtClean="0"/>
              <a:t> AER </a:t>
            </a:r>
            <a:fld id="{8242E358-9DB0-42AE-8101-FA128B8623E0}" type="slidenum">
              <a:rPr lang="en-CA" altLang="en-US" smtClean="0"/>
              <a:pPr>
                <a:defRPr/>
              </a:pPr>
              <a:t>‹#›</a:t>
            </a:fld>
            <a:endParaRPr lang="en-CA" altLang="en-US" dirty="0"/>
          </a:p>
        </p:txBody>
      </p:sp>
    </p:spTree>
    <p:extLst>
      <p:ext uri="{BB962C8B-B14F-4D97-AF65-F5344CB8AC3E}">
        <p14:creationId xmlns:p14="http://schemas.microsoft.com/office/powerpoint/2010/main" val="35735641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for maps/graphs/tables">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xfrm>
            <a:off x="6781800" y="6324600"/>
            <a:ext cx="1828800" cy="292100"/>
          </a:xfrm>
          <a:ln/>
        </p:spPr>
        <p:txBody>
          <a:bodyPr/>
          <a:lstStyle>
            <a:lvl1pPr>
              <a:defRPr/>
            </a:lvl1pPr>
          </a:lstStyle>
          <a:p>
            <a:pPr>
              <a:defRPr/>
            </a:pPr>
            <a:r>
              <a:rPr lang="en-CA" altLang="en-US" dirty="0" smtClean="0"/>
              <a:t> </a:t>
            </a:r>
            <a:r>
              <a:rPr lang="en-CA" altLang="en-US" b="0" dirty="0" smtClean="0"/>
              <a:t>AER</a:t>
            </a:r>
            <a:r>
              <a:rPr lang="en-CA" altLang="en-US" dirty="0" smtClean="0"/>
              <a:t> </a:t>
            </a:r>
            <a:fld id="{A536DF10-9FEB-41BF-903D-BEF6A0C22C76}" type="slidenum">
              <a:rPr lang="en-CA" altLang="en-US" smtClean="0"/>
              <a:pPr>
                <a:defRPr/>
              </a:pPr>
              <a:t>‹#›</a:t>
            </a:fld>
            <a:endParaRPr lang="en-CA" altLang="en-US" dirty="0"/>
          </a:p>
        </p:txBody>
      </p:sp>
    </p:spTree>
    <p:extLst>
      <p:ext uri="{BB962C8B-B14F-4D97-AF65-F5344CB8AC3E}">
        <p14:creationId xmlns:p14="http://schemas.microsoft.com/office/powerpoint/2010/main" val="20782901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85800" y="304800"/>
            <a:ext cx="7924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CA" altLang="en-US" dirty="0" smtClean="0"/>
          </a:p>
        </p:txBody>
      </p:sp>
      <p:sp>
        <p:nvSpPr>
          <p:cNvPr id="1028" name="Rectangle 3"/>
          <p:cNvSpPr>
            <a:spLocks noGrp="1" noChangeArrowheads="1"/>
          </p:cNvSpPr>
          <p:nvPr>
            <p:ph type="body" idx="1"/>
          </p:nvPr>
        </p:nvSpPr>
        <p:spPr bwMode="auto">
          <a:xfrm>
            <a:off x="685800" y="1646238"/>
            <a:ext cx="79248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CA" altLang="en-US" dirty="0" smtClean="0"/>
          </a:p>
        </p:txBody>
      </p:sp>
      <p:sp>
        <p:nvSpPr>
          <p:cNvPr id="1031" name="Rectangle 7"/>
          <p:cNvSpPr>
            <a:spLocks noGrp="1" noChangeArrowheads="1"/>
          </p:cNvSpPr>
          <p:nvPr>
            <p:ph type="ftr" sz="quarter" idx="3"/>
          </p:nvPr>
        </p:nvSpPr>
        <p:spPr bwMode="auto">
          <a:xfrm>
            <a:off x="7239000" y="6324600"/>
            <a:ext cx="1370013"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smtClean="0">
                <a:solidFill>
                  <a:schemeClr val="tx1">
                    <a:lumMod val="50000"/>
                    <a:lumOff val="50000"/>
                  </a:schemeClr>
                </a:solidFill>
                <a:latin typeface="+mn-lt"/>
              </a:defRPr>
            </a:lvl1pPr>
          </a:lstStyle>
          <a:p>
            <a:pPr>
              <a:defRPr/>
            </a:pPr>
            <a:r>
              <a:rPr lang="en-CA" altLang="en-US" b="0" dirty="0" smtClean="0"/>
              <a:t>AER </a:t>
            </a:r>
            <a:fld id="{00ABAF8F-2201-4E7D-8B11-04ED3D774949}" type="slidenum">
              <a:rPr lang="en-CA" altLang="en-US" smtClean="0"/>
              <a:pPr>
                <a:defRPr/>
              </a:pPr>
              <a:t>‹#›</a:t>
            </a:fld>
            <a:endParaRPr lang="en-CA" altLang="en-US" dirty="0"/>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3" r:id="rId3"/>
    <p:sldLayoutId id="2147483664" r:id="rId4"/>
    <p:sldLayoutId id="2147483673" r:id="rId5"/>
    <p:sldLayoutId id="2147483667" r:id="rId6"/>
    <p:sldLayoutId id="2147483668" r:id="rId7"/>
    <p:sldLayoutId id="2147483672" r:id="rId8"/>
    <p:sldLayoutId id="2147483666" r:id="rId9"/>
    <p:sldLayoutId id="2147483662" r:id="rId10"/>
  </p:sldLayoutIdLst>
  <p:transition spd="med"/>
  <p:timing>
    <p:tnLst>
      <p:par>
        <p:cTn id="1" dur="indefinite" restart="never" nodeType="tmRoot"/>
      </p:par>
    </p:tnLst>
  </p:timing>
  <p:hf sldNum="0" hdr="0" dt="0"/>
  <p:txStyles>
    <p:titleStyle>
      <a:lvl1pPr algn="l" rtl="0" eaLnBrk="1" fontAlgn="base" hangingPunct="1">
        <a:spcBef>
          <a:spcPct val="0"/>
        </a:spcBef>
        <a:spcAft>
          <a:spcPct val="0"/>
        </a:spcAft>
        <a:defRPr sz="3600" b="1">
          <a:solidFill>
            <a:schemeClr val="tx2"/>
          </a:solidFill>
          <a:latin typeface="+mj-lt"/>
          <a:ea typeface="+mj-ea"/>
          <a:cs typeface="+mj-cs"/>
        </a:defRPr>
      </a:lvl1pPr>
      <a:lvl2pPr algn="l" rtl="0" eaLnBrk="1" fontAlgn="base" hangingPunct="1">
        <a:spcBef>
          <a:spcPct val="0"/>
        </a:spcBef>
        <a:spcAft>
          <a:spcPct val="0"/>
        </a:spcAft>
        <a:defRPr sz="3600" b="1">
          <a:solidFill>
            <a:schemeClr val="bg2"/>
          </a:solidFill>
          <a:latin typeface="Arial" charset="0"/>
        </a:defRPr>
      </a:lvl2pPr>
      <a:lvl3pPr algn="l" rtl="0" eaLnBrk="1" fontAlgn="base" hangingPunct="1">
        <a:spcBef>
          <a:spcPct val="0"/>
        </a:spcBef>
        <a:spcAft>
          <a:spcPct val="0"/>
        </a:spcAft>
        <a:defRPr sz="3600" b="1">
          <a:solidFill>
            <a:schemeClr val="bg2"/>
          </a:solidFill>
          <a:latin typeface="Arial" charset="0"/>
        </a:defRPr>
      </a:lvl3pPr>
      <a:lvl4pPr algn="l" rtl="0" eaLnBrk="1" fontAlgn="base" hangingPunct="1">
        <a:spcBef>
          <a:spcPct val="0"/>
        </a:spcBef>
        <a:spcAft>
          <a:spcPct val="0"/>
        </a:spcAft>
        <a:defRPr sz="3600" b="1">
          <a:solidFill>
            <a:schemeClr val="bg2"/>
          </a:solidFill>
          <a:latin typeface="Arial" charset="0"/>
        </a:defRPr>
      </a:lvl4pPr>
      <a:lvl5pPr algn="l" rtl="0" eaLnBrk="1" fontAlgn="base" hangingPunct="1">
        <a:spcBef>
          <a:spcPct val="0"/>
        </a:spcBef>
        <a:spcAft>
          <a:spcPct val="0"/>
        </a:spcAft>
        <a:defRPr sz="3600" b="1">
          <a:solidFill>
            <a:schemeClr val="bg2"/>
          </a:solidFill>
          <a:latin typeface="Arial" charset="0"/>
        </a:defRPr>
      </a:lvl5pPr>
      <a:lvl6pPr marL="457200" algn="l" rtl="0" eaLnBrk="1" fontAlgn="base" hangingPunct="1">
        <a:spcBef>
          <a:spcPct val="0"/>
        </a:spcBef>
        <a:spcAft>
          <a:spcPct val="0"/>
        </a:spcAft>
        <a:defRPr sz="3600" b="1">
          <a:solidFill>
            <a:schemeClr val="bg2"/>
          </a:solidFill>
          <a:latin typeface="Arial" charset="0"/>
        </a:defRPr>
      </a:lvl6pPr>
      <a:lvl7pPr marL="914400" algn="l" rtl="0" eaLnBrk="1" fontAlgn="base" hangingPunct="1">
        <a:spcBef>
          <a:spcPct val="0"/>
        </a:spcBef>
        <a:spcAft>
          <a:spcPct val="0"/>
        </a:spcAft>
        <a:defRPr sz="3600" b="1">
          <a:solidFill>
            <a:schemeClr val="bg2"/>
          </a:solidFill>
          <a:latin typeface="Arial" charset="0"/>
        </a:defRPr>
      </a:lvl7pPr>
      <a:lvl8pPr marL="1371600" algn="l" rtl="0" eaLnBrk="1" fontAlgn="base" hangingPunct="1">
        <a:spcBef>
          <a:spcPct val="0"/>
        </a:spcBef>
        <a:spcAft>
          <a:spcPct val="0"/>
        </a:spcAft>
        <a:defRPr sz="3600" b="1">
          <a:solidFill>
            <a:schemeClr val="bg2"/>
          </a:solidFill>
          <a:latin typeface="Arial" charset="0"/>
        </a:defRPr>
      </a:lvl8pPr>
      <a:lvl9pPr marL="1828800" algn="l" rtl="0" eaLnBrk="1" fontAlgn="base" hangingPunct="1">
        <a:spcBef>
          <a:spcPct val="0"/>
        </a:spcBef>
        <a:spcAft>
          <a:spcPct val="0"/>
        </a:spcAft>
        <a:defRPr sz="3600" b="1">
          <a:solidFill>
            <a:schemeClr val="bg2"/>
          </a:solidFill>
          <a:latin typeface="Arial" charset="0"/>
        </a:defRPr>
      </a:lvl9pPr>
    </p:titleStyle>
    <p:bodyStyle>
      <a:lvl1pPr marL="342900" indent="-342900" algn="l" rtl="0" eaLnBrk="1" fontAlgn="base" hangingPunct="1">
        <a:lnSpc>
          <a:spcPts val="3600"/>
        </a:lnSpc>
        <a:spcBef>
          <a:spcPts val="1800"/>
        </a:spcBef>
        <a:spcAft>
          <a:spcPct val="0"/>
        </a:spcAft>
        <a:buBlip>
          <a:blip r:embed="rId12"/>
        </a:buBlip>
        <a:defRPr sz="2800">
          <a:solidFill>
            <a:schemeClr val="tx1"/>
          </a:solidFill>
          <a:latin typeface="+mn-lt"/>
          <a:ea typeface="+mn-ea"/>
          <a:cs typeface="+mn-cs"/>
        </a:defRPr>
      </a:lvl1pPr>
      <a:lvl2pPr marL="796925" indent="-339725" algn="l" rtl="0" eaLnBrk="1" fontAlgn="base" hangingPunct="1">
        <a:lnSpc>
          <a:spcPts val="3300"/>
        </a:lnSpc>
        <a:spcBef>
          <a:spcPts val="600"/>
        </a:spcBef>
        <a:spcAft>
          <a:spcPct val="0"/>
        </a:spcAft>
        <a:buFont typeface="Arial" charset="0"/>
        <a:buChar char="•"/>
        <a:defRPr sz="2500">
          <a:solidFill>
            <a:schemeClr val="tx1"/>
          </a:solidFill>
          <a:latin typeface="+mn-lt"/>
        </a:defRPr>
      </a:lvl2pPr>
      <a:lvl3pPr marL="1254125" indent="-339725" algn="l" rtl="0" eaLnBrk="1" fontAlgn="base" hangingPunct="1">
        <a:lnSpc>
          <a:spcPts val="3100"/>
        </a:lnSpc>
        <a:spcBef>
          <a:spcPts val="600"/>
        </a:spcBef>
        <a:spcAft>
          <a:spcPct val="0"/>
        </a:spcAft>
        <a:buFont typeface="Arial" charset="0"/>
        <a:buChar char="–"/>
        <a:defRPr sz="2300">
          <a:solidFill>
            <a:schemeClr val="tx1"/>
          </a:solidFill>
          <a:latin typeface="+mn-lt"/>
        </a:defRPr>
      </a:lvl3pPr>
      <a:lvl4pPr marL="1711325" indent="-339725" algn="l" rtl="0" eaLnBrk="1" fontAlgn="base" hangingPunct="1">
        <a:lnSpc>
          <a:spcPts val="2900"/>
        </a:lnSpc>
        <a:spcBef>
          <a:spcPts val="600"/>
        </a:spcBef>
        <a:spcAft>
          <a:spcPct val="0"/>
        </a:spcAft>
        <a:buBlip>
          <a:blip r:embed="rId12"/>
        </a:buBlip>
        <a:defRPr sz="2100">
          <a:solidFill>
            <a:schemeClr val="tx1"/>
          </a:solidFill>
          <a:latin typeface="+mn-lt"/>
        </a:defRPr>
      </a:lvl4pPr>
      <a:lvl5pPr marL="2168525" indent="-339725" algn="l" rtl="0" eaLnBrk="1" fontAlgn="base" hangingPunct="1">
        <a:lnSpc>
          <a:spcPts val="2600"/>
        </a:lnSpc>
        <a:spcBef>
          <a:spcPts val="300"/>
        </a:spcBef>
        <a:spcAft>
          <a:spcPct val="0"/>
        </a:spcAft>
        <a:buBlip>
          <a:blip r:embed="rId12"/>
        </a:buBlip>
        <a:defRPr baseline="0">
          <a:solidFill>
            <a:schemeClr val="tx1"/>
          </a:solidFill>
          <a:latin typeface="+mn-lt"/>
        </a:defRPr>
      </a:lvl5pPr>
      <a:lvl6pPr marL="2514600" indent="-228600" algn="l" rtl="0" eaLnBrk="1" fontAlgn="base" hangingPunct="1">
        <a:lnSpc>
          <a:spcPts val="2600"/>
        </a:lnSpc>
        <a:spcBef>
          <a:spcPts val="300"/>
        </a:spcBef>
        <a:spcAft>
          <a:spcPct val="0"/>
        </a:spcAft>
        <a:buBlip>
          <a:blip r:embed="rId12"/>
        </a:buBlip>
        <a:defRPr>
          <a:solidFill>
            <a:schemeClr val="tx1"/>
          </a:solidFill>
          <a:latin typeface="+mn-lt"/>
        </a:defRPr>
      </a:lvl6pPr>
      <a:lvl7pPr marL="2971800" indent="-228600" algn="l" rtl="0" eaLnBrk="1" fontAlgn="base" hangingPunct="1">
        <a:lnSpc>
          <a:spcPts val="2600"/>
        </a:lnSpc>
        <a:spcBef>
          <a:spcPts val="300"/>
        </a:spcBef>
        <a:spcAft>
          <a:spcPct val="0"/>
        </a:spcAft>
        <a:buBlip>
          <a:blip r:embed="rId12"/>
        </a:buBlip>
        <a:defRPr>
          <a:solidFill>
            <a:schemeClr val="tx1"/>
          </a:solidFill>
          <a:latin typeface="+mn-lt"/>
        </a:defRPr>
      </a:lvl7pPr>
      <a:lvl8pPr marL="3429000" indent="-228600" algn="l" rtl="0" eaLnBrk="1" fontAlgn="base" hangingPunct="1">
        <a:lnSpc>
          <a:spcPts val="2600"/>
        </a:lnSpc>
        <a:spcBef>
          <a:spcPts val="300"/>
        </a:spcBef>
        <a:spcAft>
          <a:spcPct val="0"/>
        </a:spcAft>
        <a:buBlip>
          <a:blip r:embed="rId12"/>
        </a:buBlip>
        <a:defRPr>
          <a:solidFill>
            <a:schemeClr val="tx1"/>
          </a:solidFill>
          <a:latin typeface="+mn-lt"/>
        </a:defRPr>
      </a:lvl8pPr>
      <a:lvl9pPr marL="3886200" indent="-228600" algn="l" rtl="0" eaLnBrk="1" fontAlgn="base" hangingPunct="1">
        <a:lnSpc>
          <a:spcPts val="2600"/>
        </a:lnSpc>
        <a:spcBef>
          <a:spcPts val="300"/>
        </a:spcBef>
        <a:spcAft>
          <a:spcPct val="0"/>
        </a:spcAft>
        <a:buBlip>
          <a:blip r:embed="rId12"/>
        </a:buBlip>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AER Templates\PowerPoint\Backgrounds\Slid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61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pPr>
              <a:defRPr/>
            </a:pPr>
            <a:r>
              <a:rPr lang="en-CA" altLang="en-US" b="0" smtClean="0"/>
              <a:t>AER </a:t>
            </a:r>
            <a:fld id="{B4292B11-93A9-44DB-A524-3A03F16E9BA8}" type="slidenum">
              <a:rPr lang="en-CA" altLang="en-US" smtClean="0"/>
              <a:pPr>
                <a:defRPr/>
              </a:pPr>
              <a:t>1</a:t>
            </a:fld>
            <a:endParaRPr lang="en-CA" altLang="en-US" dirty="0"/>
          </a:p>
        </p:txBody>
      </p:sp>
      <p:sp>
        <p:nvSpPr>
          <p:cNvPr id="4" name="Rectangle 3"/>
          <p:cNvSpPr/>
          <p:nvPr/>
        </p:nvSpPr>
        <p:spPr>
          <a:xfrm>
            <a:off x="381000" y="1981200"/>
            <a:ext cx="4572000" cy="2000548"/>
          </a:xfrm>
          <a:prstGeom prst="rect">
            <a:avLst/>
          </a:prstGeom>
        </p:spPr>
        <p:txBody>
          <a:bodyPr>
            <a:spAutoFit/>
          </a:bodyPr>
          <a:lstStyle/>
          <a:p>
            <a:pPr>
              <a:lnSpc>
                <a:spcPct val="100000"/>
              </a:lnSpc>
              <a:spcBef>
                <a:spcPts val="0"/>
              </a:spcBef>
              <a:buFontTx/>
              <a:buNone/>
            </a:pPr>
            <a:r>
              <a:rPr lang="en-CA" sz="2600" b="1" dirty="0">
                <a:solidFill>
                  <a:schemeClr val="bg1"/>
                </a:solidFill>
              </a:rPr>
              <a:t>Investigative Findings of the 1979 Mill Woods Incident</a:t>
            </a:r>
            <a:r>
              <a:rPr lang="en-CA" altLang="en-US" b="1" dirty="0">
                <a:solidFill>
                  <a:schemeClr val="bg1"/>
                </a:solidFill>
                <a:ea typeface="MS PGothic" pitchFamily="34" charset="-128"/>
                <a:cs typeface="MS PGothic" pitchFamily="34" charset="-128"/>
              </a:rPr>
              <a:t/>
            </a:r>
            <a:br>
              <a:rPr lang="en-CA" altLang="en-US" b="1" dirty="0">
                <a:solidFill>
                  <a:schemeClr val="bg1"/>
                </a:solidFill>
                <a:ea typeface="MS PGothic" pitchFamily="34" charset="-128"/>
                <a:cs typeface="MS PGothic" pitchFamily="34" charset="-128"/>
              </a:rPr>
            </a:br>
            <a:r>
              <a:rPr lang="en-CA" altLang="en-US" b="1" dirty="0">
                <a:solidFill>
                  <a:schemeClr val="bg1"/>
                </a:solidFill>
                <a:ea typeface="MS PGothic" pitchFamily="34" charset="-128"/>
                <a:cs typeface="MS PGothic" pitchFamily="34" charset="-128"/>
              </a:rPr>
              <a:t>Melissa Ladd, </a:t>
            </a:r>
            <a:r>
              <a:rPr lang="en-CA" altLang="en-US" dirty="0">
                <a:solidFill>
                  <a:schemeClr val="bg1"/>
                </a:solidFill>
                <a:ea typeface="MS PGothic" pitchFamily="34" charset="-128"/>
                <a:cs typeface="MS PGothic" pitchFamily="34" charset="-128"/>
              </a:rPr>
              <a:t>Emergency Response Coordinator, Emergency Management</a:t>
            </a:r>
            <a:br>
              <a:rPr lang="en-CA" altLang="en-US" dirty="0">
                <a:solidFill>
                  <a:schemeClr val="bg1"/>
                </a:solidFill>
                <a:ea typeface="MS PGothic" pitchFamily="34" charset="-128"/>
                <a:cs typeface="MS PGothic" pitchFamily="34" charset="-128"/>
              </a:rPr>
            </a:br>
            <a:r>
              <a:rPr lang="en-CA" altLang="en-US" dirty="0">
                <a:solidFill>
                  <a:schemeClr val="bg1"/>
                </a:solidFill>
                <a:ea typeface="MS PGothic" pitchFamily="34" charset="-128"/>
                <a:cs typeface="MS PGothic" pitchFamily="34" charset="-128"/>
              </a:rPr>
              <a:t>Presentation to </a:t>
            </a:r>
            <a:r>
              <a:rPr lang="en-CA" dirty="0">
                <a:solidFill>
                  <a:schemeClr val="bg1"/>
                </a:solidFill>
                <a:ea typeface="MS PGothic" pitchFamily="34" charset="-128"/>
                <a:cs typeface="MS PGothic" pitchFamily="34" charset="-128"/>
              </a:rPr>
              <a:t>EAPUOC</a:t>
            </a:r>
          </a:p>
          <a:p>
            <a:pPr>
              <a:lnSpc>
                <a:spcPct val="100000"/>
              </a:lnSpc>
              <a:spcBef>
                <a:spcPts val="0"/>
              </a:spcBef>
              <a:buFontTx/>
              <a:buNone/>
            </a:pPr>
            <a:r>
              <a:rPr lang="en-CA" altLang="en-US" dirty="0">
                <a:solidFill>
                  <a:schemeClr val="bg1"/>
                </a:solidFill>
                <a:ea typeface="MS PGothic" pitchFamily="34" charset="-128"/>
                <a:cs typeface="MS PGothic" pitchFamily="34" charset="-128"/>
              </a:rPr>
              <a:t>April 16, 2019 </a:t>
            </a:r>
          </a:p>
        </p:txBody>
      </p:sp>
    </p:spTree>
    <p:extLst>
      <p:ext uri="{BB962C8B-B14F-4D97-AF65-F5344CB8AC3E}">
        <p14:creationId xmlns:p14="http://schemas.microsoft.com/office/powerpoint/2010/main" val="1241281280"/>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CA" altLang="en-US" b="0" smtClean="0"/>
              <a:t>AER </a:t>
            </a:r>
            <a:fld id="{B4292B11-93A9-44DB-A524-3A03F16E9BA8}" type="slidenum">
              <a:rPr lang="en-CA" altLang="en-US" smtClean="0"/>
              <a:pPr>
                <a:defRPr/>
              </a:pPr>
              <a:t>10</a:t>
            </a:fld>
            <a:endParaRPr lang="en-CA" altLang="en-US" dirty="0"/>
          </a:p>
        </p:txBody>
      </p:sp>
      <p:sp>
        <p:nvSpPr>
          <p:cNvPr id="3" name="Oval 2"/>
          <p:cNvSpPr/>
          <p:nvPr/>
        </p:nvSpPr>
        <p:spPr>
          <a:xfrm>
            <a:off x="1447800" y="1219200"/>
            <a:ext cx="2514600" cy="2286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smtClean="0"/>
              <a:t>Prevention &amp; Mitigation</a:t>
            </a:r>
            <a:endParaRPr lang="en-CA" b="1" dirty="0"/>
          </a:p>
        </p:txBody>
      </p:sp>
      <p:sp>
        <p:nvSpPr>
          <p:cNvPr id="4" name="Oval 3"/>
          <p:cNvSpPr/>
          <p:nvPr/>
        </p:nvSpPr>
        <p:spPr>
          <a:xfrm>
            <a:off x="4953000" y="4029075"/>
            <a:ext cx="2514600" cy="2286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smtClean="0"/>
              <a:t>Response</a:t>
            </a:r>
            <a:endParaRPr lang="en-CA" b="1" dirty="0"/>
          </a:p>
        </p:txBody>
      </p:sp>
      <p:sp>
        <p:nvSpPr>
          <p:cNvPr id="5" name="Oval 4"/>
          <p:cNvSpPr/>
          <p:nvPr/>
        </p:nvSpPr>
        <p:spPr>
          <a:xfrm>
            <a:off x="1447800" y="4029075"/>
            <a:ext cx="2514600" cy="2286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t>Recovery</a:t>
            </a:r>
            <a:endParaRPr lang="en-CA" b="1" dirty="0"/>
          </a:p>
        </p:txBody>
      </p:sp>
      <p:sp>
        <p:nvSpPr>
          <p:cNvPr id="6" name="Oval 5"/>
          <p:cNvSpPr/>
          <p:nvPr/>
        </p:nvSpPr>
        <p:spPr>
          <a:xfrm>
            <a:off x="4972050" y="1219200"/>
            <a:ext cx="2514600" cy="2286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smtClean="0"/>
              <a:t>Preparedness</a:t>
            </a:r>
            <a:endParaRPr lang="en-CA" b="1" dirty="0"/>
          </a:p>
        </p:txBody>
      </p:sp>
      <p:sp>
        <p:nvSpPr>
          <p:cNvPr id="8" name="Oval 7"/>
          <p:cNvSpPr/>
          <p:nvPr/>
        </p:nvSpPr>
        <p:spPr>
          <a:xfrm>
            <a:off x="3200400" y="2667000"/>
            <a:ext cx="2514600" cy="2286000"/>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b="1" dirty="0" smtClean="0"/>
              <a:t>Emergency Management</a:t>
            </a:r>
            <a:endParaRPr lang="en-CA" b="1" dirty="0"/>
          </a:p>
        </p:txBody>
      </p:sp>
      <p:sp>
        <p:nvSpPr>
          <p:cNvPr id="7" name="TextBox 6"/>
          <p:cNvSpPr txBox="1"/>
          <p:nvPr/>
        </p:nvSpPr>
        <p:spPr>
          <a:xfrm>
            <a:off x="209949" y="1964203"/>
            <a:ext cx="1676400" cy="646331"/>
          </a:xfrm>
          <a:prstGeom prst="rect">
            <a:avLst/>
          </a:prstGeom>
          <a:noFill/>
        </p:spPr>
        <p:txBody>
          <a:bodyPr wrap="square" rtlCol="0">
            <a:spAutoFit/>
          </a:bodyPr>
          <a:lstStyle/>
          <a:p>
            <a:r>
              <a:rPr lang="en-US" b="1" dirty="0" smtClean="0">
                <a:solidFill>
                  <a:srgbClr val="FF0000"/>
                </a:solidFill>
              </a:rPr>
              <a:t>Alberta One Call</a:t>
            </a:r>
          </a:p>
          <a:p>
            <a:r>
              <a:rPr lang="en-US" b="1" dirty="0" smtClean="0">
                <a:solidFill>
                  <a:srgbClr val="FF0000"/>
                </a:solidFill>
              </a:rPr>
              <a:t>City Planning</a:t>
            </a:r>
            <a:endParaRPr lang="en-CA" b="1" dirty="0">
              <a:solidFill>
                <a:srgbClr val="FF0000"/>
              </a:solidFill>
            </a:endParaRPr>
          </a:p>
        </p:txBody>
      </p:sp>
      <p:sp>
        <p:nvSpPr>
          <p:cNvPr id="9" name="TextBox 8"/>
          <p:cNvSpPr txBox="1"/>
          <p:nvPr/>
        </p:nvSpPr>
        <p:spPr>
          <a:xfrm>
            <a:off x="277024" y="2638425"/>
            <a:ext cx="2018501" cy="646331"/>
          </a:xfrm>
          <a:prstGeom prst="rect">
            <a:avLst/>
          </a:prstGeom>
          <a:noFill/>
        </p:spPr>
        <p:txBody>
          <a:bodyPr wrap="none" rtlCol="0">
            <a:spAutoFit/>
          </a:bodyPr>
          <a:lstStyle/>
          <a:p>
            <a:r>
              <a:rPr lang="en-US" b="1" dirty="0" smtClean="0">
                <a:solidFill>
                  <a:srgbClr val="FF0000"/>
                </a:solidFill>
              </a:rPr>
              <a:t>CSA Requirements</a:t>
            </a:r>
          </a:p>
          <a:p>
            <a:r>
              <a:rPr lang="en-US" b="1" dirty="0" smtClean="0">
                <a:solidFill>
                  <a:srgbClr val="FF0000"/>
                </a:solidFill>
              </a:rPr>
              <a:t>Pipeline Inspections</a:t>
            </a:r>
          </a:p>
        </p:txBody>
      </p:sp>
      <p:sp>
        <p:nvSpPr>
          <p:cNvPr id="10" name="TextBox 9"/>
          <p:cNvSpPr txBox="1"/>
          <p:nvPr/>
        </p:nvSpPr>
        <p:spPr>
          <a:xfrm>
            <a:off x="6229350" y="2514600"/>
            <a:ext cx="2743200" cy="646331"/>
          </a:xfrm>
          <a:prstGeom prst="rect">
            <a:avLst/>
          </a:prstGeom>
          <a:noFill/>
        </p:spPr>
        <p:txBody>
          <a:bodyPr wrap="square" rtlCol="0">
            <a:spAutoFit/>
          </a:bodyPr>
          <a:lstStyle/>
          <a:p>
            <a:r>
              <a:rPr lang="en-US" b="1" dirty="0" smtClean="0">
                <a:solidFill>
                  <a:srgbClr val="FF0000"/>
                </a:solidFill>
              </a:rPr>
              <a:t>Residential and City Emergency Response Plans</a:t>
            </a:r>
            <a:endParaRPr lang="en-CA" b="1" dirty="0">
              <a:solidFill>
                <a:srgbClr val="FF0000"/>
              </a:solidFill>
            </a:endParaRPr>
          </a:p>
        </p:txBody>
      </p:sp>
      <p:sp>
        <p:nvSpPr>
          <p:cNvPr id="13" name="TextBox 12"/>
          <p:cNvSpPr txBox="1"/>
          <p:nvPr/>
        </p:nvSpPr>
        <p:spPr>
          <a:xfrm>
            <a:off x="6286500" y="5334000"/>
            <a:ext cx="2362200" cy="646331"/>
          </a:xfrm>
          <a:prstGeom prst="rect">
            <a:avLst/>
          </a:prstGeom>
          <a:noFill/>
        </p:spPr>
        <p:txBody>
          <a:bodyPr wrap="square" rtlCol="0">
            <a:spAutoFit/>
          </a:bodyPr>
          <a:lstStyle/>
          <a:p>
            <a:r>
              <a:rPr lang="en-US" b="1" dirty="0" smtClean="0">
                <a:solidFill>
                  <a:srgbClr val="FF0000"/>
                </a:solidFill>
              </a:rPr>
              <a:t>Mutual Aid</a:t>
            </a:r>
          </a:p>
          <a:p>
            <a:r>
              <a:rPr lang="en-US" b="1" dirty="0" smtClean="0">
                <a:solidFill>
                  <a:srgbClr val="FF0000"/>
                </a:solidFill>
              </a:rPr>
              <a:t>Trained Personnel</a:t>
            </a:r>
          </a:p>
        </p:txBody>
      </p:sp>
      <p:sp>
        <p:nvSpPr>
          <p:cNvPr id="15" name="TextBox 14"/>
          <p:cNvSpPr txBox="1"/>
          <p:nvPr/>
        </p:nvSpPr>
        <p:spPr>
          <a:xfrm>
            <a:off x="838599" y="5562600"/>
            <a:ext cx="2362200" cy="646331"/>
          </a:xfrm>
          <a:prstGeom prst="rect">
            <a:avLst/>
          </a:prstGeom>
          <a:noFill/>
        </p:spPr>
        <p:txBody>
          <a:bodyPr wrap="square" rtlCol="0">
            <a:spAutoFit/>
          </a:bodyPr>
          <a:lstStyle/>
          <a:p>
            <a:r>
              <a:rPr lang="en-US" b="1" dirty="0" smtClean="0">
                <a:solidFill>
                  <a:srgbClr val="FF0000"/>
                </a:solidFill>
              </a:rPr>
              <a:t>Specialized Equipment</a:t>
            </a:r>
          </a:p>
          <a:p>
            <a:r>
              <a:rPr lang="en-US" b="1" dirty="0" smtClean="0">
                <a:solidFill>
                  <a:srgbClr val="FF0000"/>
                </a:solidFill>
              </a:rPr>
              <a:t>Technical Specialists</a:t>
            </a:r>
            <a:endParaRPr lang="en-CA" b="1" dirty="0">
              <a:solidFill>
                <a:srgbClr val="FF0000"/>
              </a:solidFill>
            </a:endParaRPr>
          </a:p>
        </p:txBody>
      </p:sp>
      <p:sp>
        <p:nvSpPr>
          <p:cNvPr id="14" name="Title 1"/>
          <p:cNvSpPr txBox="1">
            <a:spLocks/>
          </p:cNvSpPr>
          <p:nvPr/>
        </p:nvSpPr>
        <p:spPr bwMode="auto">
          <a:xfrm>
            <a:off x="152400" y="76200"/>
            <a:ext cx="8915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tx2"/>
                </a:solidFill>
                <a:latin typeface="+mj-lt"/>
                <a:ea typeface="+mj-ea"/>
                <a:cs typeface="+mj-cs"/>
              </a:defRPr>
            </a:lvl1pPr>
            <a:lvl2pPr algn="l" rtl="0" eaLnBrk="1" fontAlgn="base" hangingPunct="1">
              <a:spcBef>
                <a:spcPct val="0"/>
              </a:spcBef>
              <a:spcAft>
                <a:spcPct val="0"/>
              </a:spcAft>
              <a:defRPr sz="3600" b="1">
                <a:solidFill>
                  <a:schemeClr val="bg2"/>
                </a:solidFill>
                <a:latin typeface="Arial" charset="0"/>
              </a:defRPr>
            </a:lvl2pPr>
            <a:lvl3pPr algn="l" rtl="0" eaLnBrk="1" fontAlgn="base" hangingPunct="1">
              <a:spcBef>
                <a:spcPct val="0"/>
              </a:spcBef>
              <a:spcAft>
                <a:spcPct val="0"/>
              </a:spcAft>
              <a:defRPr sz="3600" b="1">
                <a:solidFill>
                  <a:schemeClr val="bg2"/>
                </a:solidFill>
                <a:latin typeface="Arial" charset="0"/>
              </a:defRPr>
            </a:lvl3pPr>
            <a:lvl4pPr algn="l" rtl="0" eaLnBrk="1" fontAlgn="base" hangingPunct="1">
              <a:spcBef>
                <a:spcPct val="0"/>
              </a:spcBef>
              <a:spcAft>
                <a:spcPct val="0"/>
              </a:spcAft>
              <a:defRPr sz="3600" b="1">
                <a:solidFill>
                  <a:schemeClr val="bg2"/>
                </a:solidFill>
                <a:latin typeface="Arial" charset="0"/>
              </a:defRPr>
            </a:lvl4pPr>
            <a:lvl5pPr algn="l" rtl="0" eaLnBrk="1" fontAlgn="base" hangingPunct="1">
              <a:spcBef>
                <a:spcPct val="0"/>
              </a:spcBef>
              <a:spcAft>
                <a:spcPct val="0"/>
              </a:spcAft>
              <a:defRPr sz="3600" b="1">
                <a:solidFill>
                  <a:schemeClr val="bg2"/>
                </a:solidFill>
                <a:latin typeface="Arial" charset="0"/>
              </a:defRPr>
            </a:lvl5pPr>
            <a:lvl6pPr marL="457200" algn="l" rtl="0" eaLnBrk="1" fontAlgn="base" hangingPunct="1">
              <a:spcBef>
                <a:spcPct val="0"/>
              </a:spcBef>
              <a:spcAft>
                <a:spcPct val="0"/>
              </a:spcAft>
              <a:defRPr sz="3600" b="1">
                <a:solidFill>
                  <a:schemeClr val="bg2"/>
                </a:solidFill>
                <a:latin typeface="Arial" charset="0"/>
              </a:defRPr>
            </a:lvl6pPr>
            <a:lvl7pPr marL="914400" algn="l" rtl="0" eaLnBrk="1" fontAlgn="base" hangingPunct="1">
              <a:spcBef>
                <a:spcPct val="0"/>
              </a:spcBef>
              <a:spcAft>
                <a:spcPct val="0"/>
              </a:spcAft>
              <a:defRPr sz="3600" b="1">
                <a:solidFill>
                  <a:schemeClr val="bg2"/>
                </a:solidFill>
                <a:latin typeface="Arial" charset="0"/>
              </a:defRPr>
            </a:lvl7pPr>
            <a:lvl8pPr marL="1371600" algn="l" rtl="0" eaLnBrk="1" fontAlgn="base" hangingPunct="1">
              <a:spcBef>
                <a:spcPct val="0"/>
              </a:spcBef>
              <a:spcAft>
                <a:spcPct val="0"/>
              </a:spcAft>
              <a:defRPr sz="3600" b="1">
                <a:solidFill>
                  <a:schemeClr val="bg2"/>
                </a:solidFill>
                <a:latin typeface="Arial" charset="0"/>
              </a:defRPr>
            </a:lvl8pPr>
            <a:lvl9pPr marL="1828800" algn="l" rtl="0" eaLnBrk="1" fontAlgn="base" hangingPunct="1">
              <a:spcBef>
                <a:spcPct val="0"/>
              </a:spcBef>
              <a:spcAft>
                <a:spcPct val="0"/>
              </a:spcAft>
              <a:defRPr sz="3600" b="1">
                <a:solidFill>
                  <a:schemeClr val="bg2"/>
                </a:solidFill>
                <a:latin typeface="Arial" charset="0"/>
              </a:defRPr>
            </a:lvl9pPr>
          </a:lstStyle>
          <a:p>
            <a:r>
              <a:rPr lang="en-US" sz="2800" kern="0" dirty="0" smtClean="0">
                <a:solidFill>
                  <a:schemeClr val="bg1"/>
                </a:solidFill>
              </a:rPr>
              <a:t>EAPOUC’s Application of Emergency Management </a:t>
            </a:r>
            <a:endParaRPr lang="en-CA" sz="2800" kern="0" dirty="0">
              <a:solidFill>
                <a:schemeClr val="bg1"/>
              </a:solidFill>
            </a:endParaRPr>
          </a:p>
        </p:txBody>
      </p:sp>
    </p:spTree>
    <p:extLst>
      <p:ext uri="{BB962C8B-B14F-4D97-AF65-F5344CB8AC3E}">
        <p14:creationId xmlns:p14="http://schemas.microsoft.com/office/powerpoint/2010/main" val="34739056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9" grpId="0"/>
      <p:bldP spid="10"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Q:\AER Templates\PowerPoint\Backgrounds\Slide-53.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152400" y="304800"/>
            <a:ext cx="8458200" cy="1143000"/>
          </a:xfrm>
        </p:spPr>
        <p:txBody>
          <a:bodyPr/>
          <a:lstStyle/>
          <a:p>
            <a:r>
              <a:rPr lang="en-US" dirty="0" smtClean="0">
                <a:solidFill>
                  <a:schemeClr val="bg1"/>
                </a:solidFill>
              </a:rPr>
              <a:t>Roles at the Alberta Energy Regulator</a:t>
            </a:r>
            <a:endParaRPr lang="en-CA" dirty="0">
              <a:solidFill>
                <a:schemeClr val="bg1"/>
              </a:solidFill>
            </a:endParaRPr>
          </a:p>
        </p:txBody>
      </p:sp>
      <p:sp>
        <p:nvSpPr>
          <p:cNvPr id="3" name="Content Placeholder 2"/>
          <p:cNvSpPr>
            <a:spLocks noGrp="1"/>
          </p:cNvSpPr>
          <p:nvPr>
            <p:ph idx="4294967295"/>
          </p:nvPr>
        </p:nvSpPr>
        <p:spPr>
          <a:xfrm>
            <a:off x="685800" y="1646238"/>
            <a:ext cx="7924800" cy="3001962"/>
          </a:xfrm>
        </p:spPr>
        <p:txBody>
          <a:bodyPr/>
          <a:lstStyle/>
          <a:p>
            <a:r>
              <a:rPr lang="en-US" dirty="0" smtClean="0">
                <a:solidFill>
                  <a:schemeClr val="bg1"/>
                </a:solidFill>
              </a:rPr>
              <a:t>Field Inspectors</a:t>
            </a:r>
          </a:p>
          <a:p>
            <a:r>
              <a:rPr lang="en-US" dirty="0" smtClean="0">
                <a:solidFill>
                  <a:schemeClr val="bg1"/>
                </a:solidFill>
              </a:rPr>
              <a:t>Duty Officers</a:t>
            </a:r>
          </a:p>
          <a:p>
            <a:r>
              <a:rPr lang="en-US" dirty="0" smtClean="0">
                <a:solidFill>
                  <a:schemeClr val="bg1"/>
                </a:solidFill>
              </a:rPr>
              <a:t>Emergency Response Coordinators</a:t>
            </a:r>
          </a:p>
          <a:p>
            <a:r>
              <a:rPr lang="en-US" dirty="0" smtClean="0">
                <a:solidFill>
                  <a:schemeClr val="bg1"/>
                </a:solidFill>
              </a:rPr>
              <a:t>Emergency Preparedness Assessors</a:t>
            </a:r>
            <a:endParaRPr lang="en-CA" dirty="0">
              <a:solidFill>
                <a:schemeClr val="bg1"/>
              </a:solidFill>
            </a:endParaRPr>
          </a:p>
        </p:txBody>
      </p:sp>
      <p:sp>
        <p:nvSpPr>
          <p:cNvPr id="4" name="Footer Placeholder 3"/>
          <p:cNvSpPr>
            <a:spLocks noGrp="1"/>
          </p:cNvSpPr>
          <p:nvPr>
            <p:ph type="ftr" sz="quarter" idx="10"/>
          </p:nvPr>
        </p:nvSpPr>
        <p:spPr/>
        <p:txBody>
          <a:bodyPr/>
          <a:lstStyle/>
          <a:p>
            <a:pPr>
              <a:defRPr/>
            </a:pPr>
            <a:r>
              <a:rPr lang="en-CA" altLang="en-US" b="0" smtClean="0"/>
              <a:t>AER </a:t>
            </a:r>
            <a:fld id="{B4292B11-93A9-44DB-A524-3A03F16E9BA8}" type="slidenum">
              <a:rPr lang="en-CA" altLang="en-US" smtClean="0"/>
              <a:pPr>
                <a:defRPr/>
              </a:pPr>
              <a:t>11</a:t>
            </a:fld>
            <a:endParaRPr lang="en-CA" altLang="en-US" dirty="0"/>
          </a:p>
        </p:txBody>
      </p:sp>
    </p:spTree>
    <p:extLst>
      <p:ext uri="{BB962C8B-B14F-4D97-AF65-F5344CB8AC3E}">
        <p14:creationId xmlns:p14="http://schemas.microsoft.com/office/powerpoint/2010/main" val="3540447342"/>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CA" altLang="en-US" b="0" smtClean="0"/>
              <a:t>AER </a:t>
            </a:r>
            <a:fld id="{B4292B11-93A9-44DB-A524-3A03F16E9BA8}" type="slidenum">
              <a:rPr lang="en-CA" altLang="en-US" smtClean="0"/>
              <a:pPr>
                <a:defRPr/>
              </a:pPr>
              <a:t>12</a:t>
            </a:fld>
            <a:endParaRPr lang="en-CA" altLang="en-US" dirty="0"/>
          </a:p>
        </p:txBody>
      </p:sp>
      <p:graphicFrame>
        <p:nvGraphicFramePr>
          <p:cNvPr id="3" name="Content Placeholder 3"/>
          <p:cNvGraphicFramePr>
            <a:graphicFrameLocks/>
          </p:cNvGraphicFramePr>
          <p:nvPr>
            <p:extLst>
              <p:ext uri="{D42A27DB-BD31-4B8C-83A1-F6EECF244321}">
                <p14:modId xmlns:p14="http://schemas.microsoft.com/office/powerpoint/2010/main" val="2893901161"/>
              </p:ext>
            </p:extLst>
          </p:nvPr>
        </p:nvGraphicFramePr>
        <p:xfrm>
          <a:off x="2667000" y="1143000"/>
          <a:ext cx="3270913"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133600" y="152400"/>
            <a:ext cx="4724400" cy="646331"/>
          </a:xfrm>
          <a:prstGeom prst="rect">
            <a:avLst/>
          </a:prstGeom>
        </p:spPr>
        <p:txBody>
          <a:bodyPr wrap="square">
            <a:spAutoFit/>
          </a:bodyPr>
          <a:lstStyle/>
          <a:p>
            <a:r>
              <a:rPr lang="en-US" sz="3600" b="1" kern="0" dirty="0" smtClean="0">
                <a:solidFill>
                  <a:schemeClr val="bg1"/>
                </a:solidFill>
                <a:latin typeface="Arial"/>
                <a:ea typeface="+mj-ea"/>
                <a:cs typeface="+mj-cs"/>
              </a:rPr>
              <a:t>Incident Notification</a:t>
            </a:r>
            <a:endParaRPr lang="en-CA" dirty="0">
              <a:solidFill>
                <a:schemeClr val="bg1"/>
              </a:solidFill>
            </a:endParaRPr>
          </a:p>
        </p:txBody>
      </p:sp>
    </p:spTree>
    <p:extLst>
      <p:ext uri="{BB962C8B-B14F-4D97-AF65-F5344CB8AC3E}">
        <p14:creationId xmlns:p14="http://schemas.microsoft.com/office/powerpoint/2010/main" val="1710671996"/>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Q:\AER Templates\PowerPoint\Backgrounds\Slide-71.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pPr>
              <a:defRPr/>
            </a:pPr>
            <a:r>
              <a:rPr lang="en-CA" altLang="en-US" b="0" smtClean="0"/>
              <a:t>AER </a:t>
            </a:r>
            <a:fld id="{B4292B11-93A9-44DB-A524-3A03F16E9BA8}" type="slidenum">
              <a:rPr lang="en-CA" altLang="en-US" smtClean="0"/>
              <a:pPr>
                <a:defRPr/>
              </a:pPr>
              <a:t>13</a:t>
            </a:fld>
            <a:endParaRPr lang="en-CA" altLang="en-US" dirty="0"/>
          </a:p>
        </p:txBody>
      </p:sp>
      <p:sp>
        <p:nvSpPr>
          <p:cNvPr id="3" name="Rectangle 2"/>
          <p:cNvSpPr/>
          <p:nvPr/>
        </p:nvSpPr>
        <p:spPr>
          <a:xfrm>
            <a:off x="2819400" y="4343400"/>
            <a:ext cx="5410200" cy="1877437"/>
          </a:xfrm>
          <a:prstGeom prst="rect">
            <a:avLst/>
          </a:prstGeom>
        </p:spPr>
        <p:txBody>
          <a:bodyPr wrap="square">
            <a:spAutoFit/>
          </a:bodyPr>
          <a:lstStyle/>
          <a:p>
            <a:pPr lvl="1"/>
            <a:r>
              <a:rPr lang="en-US" sz="3200" b="1" kern="0" dirty="0" smtClean="0">
                <a:solidFill>
                  <a:schemeClr val="bg1"/>
                </a:solidFill>
              </a:rPr>
              <a:t>2017 Statistics</a:t>
            </a:r>
            <a:r>
              <a:rPr lang="en-US" sz="2800" b="1" kern="0" dirty="0" smtClean="0">
                <a:solidFill>
                  <a:schemeClr val="bg1"/>
                </a:solidFill>
              </a:rPr>
              <a:t>:</a:t>
            </a:r>
            <a:endParaRPr lang="en-US" sz="2800" b="1" kern="0" dirty="0">
              <a:solidFill>
                <a:schemeClr val="bg1"/>
              </a:solidFill>
            </a:endParaRPr>
          </a:p>
          <a:p>
            <a:pPr lvl="2"/>
            <a:r>
              <a:rPr lang="en-US" sz="2800" kern="0" dirty="0">
                <a:solidFill>
                  <a:schemeClr val="bg1"/>
                </a:solidFill>
              </a:rPr>
              <a:t>7000 notifications</a:t>
            </a:r>
          </a:p>
          <a:p>
            <a:pPr lvl="2"/>
            <a:r>
              <a:rPr lang="en-US" sz="2800" kern="0" dirty="0">
                <a:solidFill>
                  <a:schemeClr val="bg1"/>
                </a:solidFill>
              </a:rPr>
              <a:t>47 small scale incidents</a:t>
            </a:r>
          </a:p>
          <a:p>
            <a:pPr lvl="2"/>
            <a:r>
              <a:rPr lang="en-US" sz="2800" kern="0" dirty="0">
                <a:solidFill>
                  <a:schemeClr val="bg1"/>
                </a:solidFill>
              </a:rPr>
              <a:t>1 large scale emergency</a:t>
            </a:r>
            <a:endParaRPr lang="en-CA" sz="2800" kern="0" dirty="0">
              <a:solidFill>
                <a:schemeClr val="bg1"/>
              </a:solidFill>
            </a:endParaRPr>
          </a:p>
        </p:txBody>
      </p:sp>
    </p:spTree>
    <p:extLst>
      <p:ext uri="{BB962C8B-B14F-4D97-AF65-F5344CB8AC3E}">
        <p14:creationId xmlns:p14="http://schemas.microsoft.com/office/powerpoint/2010/main" val="1837559152"/>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CA" altLang="en-US" b="0" smtClean="0"/>
              <a:t>AER </a:t>
            </a:r>
            <a:fld id="{B4292B11-93A9-44DB-A524-3A03F16E9BA8}" type="slidenum">
              <a:rPr lang="en-CA" altLang="en-US" smtClean="0"/>
              <a:pPr>
                <a:defRPr/>
              </a:pPr>
              <a:t>14</a:t>
            </a:fld>
            <a:endParaRPr lang="en-CA" altLang="en-US" dirty="0"/>
          </a:p>
        </p:txBody>
      </p:sp>
      <p:pic>
        <p:nvPicPr>
          <p:cNvPr id="15362" name="Picture 2" descr="Q:\AER Templates\PowerPoint\Backgrounds\Slid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86200" y="5181600"/>
            <a:ext cx="5004005" cy="1754326"/>
          </a:xfrm>
          <a:prstGeom prst="rect">
            <a:avLst/>
          </a:prstGeom>
          <a:noFill/>
        </p:spPr>
        <p:txBody>
          <a:bodyPr wrap="square" rtlCol="0">
            <a:spAutoFit/>
          </a:bodyPr>
          <a:lstStyle/>
          <a:p>
            <a:pPr lvl="0"/>
            <a:r>
              <a:rPr lang="en-US" sz="3600" dirty="0" smtClean="0">
                <a:solidFill>
                  <a:schemeClr val="bg1"/>
                </a:solidFill>
              </a:rPr>
              <a:t>1-800-222-6514</a:t>
            </a:r>
          </a:p>
          <a:p>
            <a:r>
              <a:rPr lang="en-US" sz="3600" dirty="0" smtClean="0">
                <a:solidFill>
                  <a:schemeClr val="bg1"/>
                </a:solidFill>
              </a:rPr>
              <a:t>EPAhelpline@aer.ca</a:t>
            </a:r>
            <a:endParaRPr lang="en-US" sz="3600" dirty="0">
              <a:solidFill>
                <a:schemeClr val="bg1"/>
              </a:solidFill>
            </a:endParaRPr>
          </a:p>
          <a:p>
            <a:endParaRPr lang="en-CA" sz="3600" dirty="0">
              <a:solidFill>
                <a:schemeClr val="bg1"/>
              </a:solidFill>
            </a:endParaRPr>
          </a:p>
        </p:txBody>
      </p:sp>
    </p:spTree>
    <p:extLst>
      <p:ext uri="{BB962C8B-B14F-4D97-AF65-F5344CB8AC3E}">
        <p14:creationId xmlns:p14="http://schemas.microsoft.com/office/powerpoint/2010/main" val="3893703358"/>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CA" altLang="en-US" b="0" smtClean="0"/>
              <a:t>AER </a:t>
            </a:r>
            <a:fld id="{B4292B11-93A9-44DB-A524-3A03F16E9BA8}" type="slidenum">
              <a:rPr lang="en-CA" altLang="en-US" smtClean="0"/>
              <a:pPr>
                <a:defRPr/>
              </a:pPr>
              <a:t>15</a:t>
            </a:fld>
            <a:endParaRPr lang="en-CA" altLang="en-US" dirty="0"/>
          </a:p>
        </p:txBody>
      </p:sp>
      <p:pic>
        <p:nvPicPr>
          <p:cNvPr id="13314" name="Picture 2" descr="Q:\AER Templates\PowerPoint\Backgrounds\Slide-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429000" y="3276600"/>
            <a:ext cx="434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tx2"/>
                </a:solidFill>
                <a:latin typeface="+mj-lt"/>
                <a:ea typeface="+mj-ea"/>
                <a:cs typeface="+mj-cs"/>
              </a:defRPr>
            </a:lvl1pPr>
            <a:lvl2pPr algn="l" rtl="0" eaLnBrk="1" fontAlgn="base" hangingPunct="1">
              <a:spcBef>
                <a:spcPct val="0"/>
              </a:spcBef>
              <a:spcAft>
                <a:spcPct val="0"/>
              </a:spcAft>
              <a:defRPr sz="3600" b="1">
                <a:solidFill>
                  <a:schemeClr val="bg2"/>
                </a:solidFill>
                <a:latin typeface="Arial" charset="0"/>
              </a:defRPr>
            </a:lvl2pPr>
            <a:lvl3pPr algn="l" rtl="0" eaLnBrk="1" fontAlgn="base" hangingPunct="1">
              <a:spcBef>
                <a:spcPct val="0"/>
              </a:spcBef>
              <a:spcAft>
                <a:spcPct val="0"/>
              </a:spcAft>
              <a:defRPr sz="3600" b="1">
                <a:solidFill>
                  <a:schemeClr val="bg2"/>
                </a:solidFill>
                <a:latin typeface="Arial" charset="0"/>
              </a:defRPr>
            </a:lvl3pPr>
            <a:lvl4pPr algn="l" rtl="0" eaLnBrk="1" fontAlgn="base" hangingPunct="1">
              <a:spcBef>
                <a:spcPct val="0"/>
              </a:spcBef>
              <a:spcAft>
                <a:spcPct val="0"/>
              </a:spcAft>
              <a:defRPr sz="3600" b="1">
                <a:solidFill>
                  <a:schemeClr val="bg2"/>
                </a:solidFill>
                <a:latin typeface="Arial" charset="0"/>
              </a:defRPr>
            </a:lvl4pPr>
            <a:lvl5pPr algn="l" rtl="0" eaLnBrk="1" fontAlgn="base" hangingPunct="1">
              <a:spcBef>
                <a:spcPct val="0"/>
              </a:spcBef>
              <a:spcAft>
                <a:spcPct val="0"/>
              </a:spcAft>
              <a:defRPr sz="3600" b="1">
                <a:solidFill>
                  <a:schemeClr val="bg2"/>
                </a:solidFill>
                <a:latin typeface="Arial" charset="0"/>
              </a:defRPr>
            </a:lvl5pPr>
            <a:lvl6pPr marL="457200" algn="l" rtl="0" eaLnBrk="1" fontAlgn="base" hangingPunct="1">
              <a:spcBef>
                <a:spcPct val="0"/>
              </a:spcBef>
              <a:spcAft>
                <a:spcPct val="0"/>
              </a:spcAft>
              <a:defRPr sz="3600" b="1">
                <a:solidFill>
                  <a:schemeClr val="bg2"/>
                </a:solidFill>
                <a:latin typeface="Arial" charset="0"/>
              </a:defRPr>
            </a:lvl6pPr>
            <a:lvl7pPr marL="914400" algn="l" rtl="0" eaLnBrk="1" fontAlgn="base" hangingPunct="1">
              <a:spcBef>
                <a:spcPct val="0"/>
              </a:spcBef>
              <a:spcAft>
                <a:spcPct val="0"/>
              </a:spcAft>
              <a:defRPr sz="3600" b="1">
                <a:solidFill>
                  <a:schemeClr val="bg2"/>
                </a:solidFill>
                <a:latin typeface="Arial" charset="0"/>
              </a:defRPr>
            </a:lvl7pPr>
            <a:lvl8pPr marL="1371600" algn="l" rtl="0" eaLnBrk="1" fontAlgn="base" hangingPunct="1">
              <a:spcBef>
                <a:spcPct val="0"/>
              </a:spcBef>
              <a:spcAft>
                <a:spcPct val="0"/>
              </a:spcAft>
              <a:defRPr sz="3600" b="1">
                <a:solidFill>
                  <a:schemeClr val="bg2"/>
                </a:solidFill>
                <a:latin typeface="Arial" charset="0"/>
              </a:defRPr>
            </a:lvl8pPr>
            <a:lvl9pPr marL="1828800" algn="l" rtl="0" eaLnBrk="1" fontAlgn="base" hangingPunct="1">
              <a:spcBef>
                <a:spcPct val="0"/>
              </a:spcBef>
              <a:spcAft>
                <a:spcPct val="0"/>
              </a:spcAft>
              <a:defRPr sz="3600" b="1">
                <a:solidFill>
                  <a:schemeClr val="bg2"/>
                </a:solidFill>
                <a:latin typeface="Arial" charset="0"/>
              </a:defRPr>
            </a:lvl9pPr>
          </a:lstStyle>
          <a:p>
            <a:r>
              <a:rPr lang="en-US" sz="4800" kern="0" dirty="0" smtClean="0">
                <a:solidFill>
                  <a:schemeClr val="bg1"/>
                </a:solidFill>
              </a:rPr>
              <a:t>Thank you!</a:t>
            </a:r>
            <a:endParaRPr lang="en-CA" sz="4800" kern="0" dirty="0">
              <a:solidFill>
                <a:schemeClr val="bg1"/>
              </a:solidFill>
            </a:endParaRPr>
          </a:p>
        </p:txBody>
      </p:sp>
    </p:spTree>
    <p:extLst>
      <p:ext uri="{BB962C8B-B14F-4D97-AF65-F5344CB8AC3E}">
        <p14:creationId xmlns:p14="http://schemas.microsoft.com/office/powerpoint/2010/main" val="3150893900"/>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76200"/>
            <a:ext cx="8944332"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1981200" y="5715000"/>
            <a:ext cx="5562600" cy="1143000"/>
          </a:xfrm>
        </p:spPr>
        <p:txBody>
          <a:bodyPr/>
          <a:lstStyle/>
          <a:p>
            <a:r>
              <a:rPr lang="en-US" dirty="0" smtClean="0">
                <a:solidFill>
                  <a:schemeClr val="bg1"/>
                </a:solidFill>
              </a:rPr>
              <a:t>Friday March 2, 1979</a:t>
            </a:r>
            <a:endParaRPr lang="en-CA" dirty="0">
              <a:solidFill>
                <a:schemeClr val="bg1"/>
              </a:solidFill>
            </a:endParaRPr>
          </a:p>
        </p:txBody>
      </p:sp>
      <p:sp>
        <p:nvSpPr>
          <p:cNvPr id="4" name="Footer Placeholder 3"/>
          <p:cNvSpPr>
            <a:spLocks noGrp="1"/>
          </p:cNvSpPr>
          <p:nvPr>
            <p:ph type="ftr" sz="quarter" idx="10"/>
          </p:nvPr>
        </p:nvSpPr>
        <p:spPr/>
        <p:txBody>
          <a:bodyPr/>
          <a:lstStyle/>
          <a:p>
            <a:pPr>
              <a:defRPr/>
            </a:pPr>
            <a:r>
              <a:rPr lang="en-CA" altLang="en-US" b="0" smtClean="0"/>
              <a:t>AER </a:t>
            </a:r>
            <a:fld id="{B4292B11-93A9-44DB-A524-3A03F16E9BA8}" type="slidenum">
              <a:rPr lang="en-CA" altLang="en-US" smtClean="0"/>
              <a:pPr>
                <a:defRPr/>
              </a:pPr>
              <a:t>2</a:t>
            </a:fld>
            <a:endParaRPr lang="en-CA" altLang="en-US" dirty="0"/>
          </a:p>
        </p:txBody>
      </p:sp>
    </p:spTree>
    <p:extLst>
      <p:ext uri="{BB962C8B-B14F-4D97-AF65-F5344CB8AC3E}">
        <p14:creationId xmlns:p14="http://schemas.microsoft.com/office/powerpoint/2010/main" val="3988908212"/>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304800"/>
            <a:ext cx="7924800" cy="1143000"/>
          </a:xfrm>
        </p:spPr>
        <p:txBody>
          <a:bodyPr/>
          <a:lstStyle/>
          <a:p>
            <a:r>
              <a:rPr lang="en-US" dirty="0" smtClean="0">
                <a:solidFill>
                  <a:schemeClr val="bg1"/>
                </a:solidFill>
              </a:rPr>
              <a:t>The Response</a:t>
            </a:r>
            <a:endParaRPr lang="en-CA" dirty="0">
              <a:solidFill>
                <a:schemeClr val="bg1"/>
              </a:solidFill>
            </a:endParaRPr>
          </a:p>
        </p:txBody>
      </p:sp>
      <p:sp>
        <p:nvSpPr>
          <p:cNvPr id="4" name="Footer Placeholder 3"/>
          <p:cNvSpPr>
            <a:spLocks noGrp="1"/>
          </p:cNvSpPr>
          <p:nvPr>
            <p:ph type="ftr" sz="quarter" idx="10"/>
          </p:nvPr>
        </p:nvSpPr>
        <p:spPr/>
        <p:txBody>
          <a:bodyPr/>
          <a:lstStyle/>
          <a:p>
            <a:pPr>
              <a:defRPr/>
            </a:pPr>
            <a:r>
              <a:rPr lang="en-CA" altLang="en-US" b="0" smtClean="0"/>
              <a:t>AER </a:t>
            </a:r>
            <a:fld id="{B4292B11-93A9-44DB-A524-3A03F16E9BA8}" type="slidenum">
              <a:rPr lang="en-CA" altLang="en-US" smtClean="0"/>
              <a:pPr>
                <a:defRPr/>
              </a:pPr>
              <a:t>3</a:t>
            </a:fld>
            <a:endParaRPr lang="en-CA" alt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2600"/>
            <a:ext cx="417868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6000" contrast="26000"/>
                    </a14:imgEffect>
                  </a14:imgLayer>
                </a14:imgProps>
              </a:ext>
              <a:ext uri="{28A0092B-C50C-407E-A947-70E740481C1C}">
                <a14:useLocalDpi xmlns:a14="http://schemas.microsoft.com/office/drawing/2010/main" val="0"/>
              </a:ext>
            </a:extLst>
          </a:blip>
          <a:srcRect/>
          <a:stretch>
            <a:fillRect/>
          </a:stretch>
        </p:blipFill>
        <p:spPr bwMode="auto">
          <a:xfrm>
            <a:off x="4419600" y="2667000"/>
            <a:ext cx="4508972"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9384785"/>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447800"/>
            <a:ext cx="3895965"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0"/>
          </p:nvPr>
        </p:nvSpPr>
        <p:spPr/>
        <p:txBody>
          <a:bodyPr/>
          <a:lstStyle/>
          <a:p>
            <a:pPr>
              <a:defRPr/>
            </a:pPr>
            <a:r>
              <a:rPr lang="en-CA" altLang="en-US" b="0" smtClean="0"/>
              <a:t>AER </a:t>
            </a:r>
            <a:fld id="{B4292B11-93A9-44DB-A524-3A03F16E9BA8}" type="slidenum">
              <a:rPr lang="en-CA" altLang="en-US" smtClean="0"/>
              <a:pPr>
                <a:defRPr/>
              </a:pPr>
              <a:t>4</a:t>
            </a:fld>
            <a:endParaRPr lang="en-CA" altLang="en-US" dirty="0"/>
          </a:p>
        </p:txBody>
      </p:sp>
      <p:sp>
        <p:nvSpPr>
          <p:cNvPr id="10" name="Title 6"/>
          <p:cNvSpPr>
            <a:spLocks noGrp="1"/>
          </p:cNvSpPr>
          <p:nvPr>
            <p:ph type="title" idx="4294967295"/>
          </p:nvPr>
        </p:nvSpPr>
        <p:spPr>
          <a:xfrm>
            <a:off x="152400" y="152400"/>
            <a:ext cx="7924800" cy="1143000"/>
          </a:xfrm>
          <a:noFill/>
        </p:spPr>
        <p:txBody>
          <a:bodyPr/>
          <a:lstStyle/>
          <a:p>
            <a:r>
              <a:rPr lang="en-US" dirty="0" smtClean="0">
                <a:solidFill>
                  <a:schemeClr val="bg1"/>
                </a:solidFill>
              </a:rPr>
              <a:t>ERBC Recommendations</a:t>
            </a:r>
            <a:r>
              <a:rPr lang="en-US" dirty="0"/>
              <a:t/>
            </a:r>
            <a:br>
              <a:rPr lang="en-US" dirty="0"/>
            </a:br>
            <a:endParaRPr lang="en-CA" dirty="0"/>
          </a:p>
        </p:txBody>
      </p:sp>
      <p:sp>
        <p:nvSpPr>
          <p:cNvPr id="11" name="Content Placeholder 2"/>
          <p:cNvSpPr txBox="1">
            <a:spLocks/>
          </p:cNvSpPr>
          <p:nvPr/>
        </p:nvSpPr>
        <p:spPr bwMode="auto">
          <a:xfrm>
            <a:off x="85724" y="1447800"/>
            <a:ext cx="5324476" cy="338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ts val="3600"/>
              </a:lnSpc>
              <a:spcBef>
                <a:spcPts val="1800"/>
              </a:spcBef>
              <a:spcAft>
                <a:spcPct val="0"/>
              </a:spcAft>
              <a:buBlip>
                <a:blip r:embed="rId4"/>
              </a:buBlip>
              <a:defRPr sz="2800">
                <a:solidFill>
                  <a:schemeClr val="tx1"/>
                </a:solidFill>
                <a:latin typeface="+mn-lt"/>
                <a:ea typeface="+mn-ea"/>
                <a:cs typeface="+mn-cs"/>
              </a:defRPr>
            </a:lvl1pPr>
            <a:lvl2pPr marL="796925" indent="-339725" algn="l" rtl="0" eaLnBrk="1" fontAlgn="base" hangingPunct="1">
              <a:lnSpc>
                <a:spcPts val="3300"/>
              </a:lnSpc>
              <a:spcBef>
                <a:spcPts val="600"/>
              </a:spcBef>
              <a:spcAft>
                <a:spcPct val="0"/>
              </a:spcAft>
              <a:buFont typeface="Arial" charset="0"/>
              <a:buChar char="•"/>
              <a:defRPr sz="2500">
                <a:solidFill>
                  <a:schemeClr val="tx1"/>
                </a:solidFill>
                <a:latin typeface="+mn-lt"/>
              </a:defRPr>
            </a:lvl2pPr>
            <a:lvl3pPr marL="1254125" indent="-339725" algn="l" rtl="0" eaLnBrk="1" fontAlgn="base" hangingPunct="1">
              <a:lnSpc>
                <a:spcPts val="3100"/>
              </a:lnSpc>
              <a:spcBef>
                <a:spcPts val="600"/>
              </a:spcBef>
              <a:spcAft>
                <a:spcPct val="0"/>
              </a:spcAft>
              <a:buFont typeface="Arial" charset="0"/>
              <a:buChar char="–"/>
              <a:defRPr sz="2300">
                <a:solidFill>
                  <a:schemeClr val="tx1"/>
                </a:solidFill>
                <a:latin typeface="+mn-lt"/>
              </a:defRPr>
            </a:lvl3pPr>
            <a:lvl4pPr marL="1711325" indent="-339725" algn="l" rtl="0" eaLnBrk="1" fontAlgn="base" hangingPunct="1">
              <a:lnSpc>
                <a:spcPts val="2900"/>
              </a:lnSpc>
              <a:spcBef>
                <a:spcPts val="600"/>
              </a:spcBef>
              <a:spcAft>
                <a:spcPct val="0"/>
              </a:spcAft>
              <a:buBlip>
                <a:blip r:embed="rId4"/>
              </a:buBlip>
              <a:defRPr sz="2100">
                <a:solidFill>
                  <a:schemeClr val="tx1"/>
                </a:solidFill>
                <a:latin typeface="+mn-lt"/>
              </a:defRPr>
            </a:lvl4pPr>
            <a:lvl5pPr marL="2168525" indent="-339725" algn="l" rtl="0" eaLnBrk="1" fontAlgn="base" hangingPunct="1">
              <a:lnSpc>
                <a:spcPts val="2600"/>
              </a:lnSpc>
              <a:spcBef>
                <a:spcPts val="300"/>
              </a:spcBef>
              <a:spcAft>
                <a:spcPct val="0"/>
              </a:spcAft>
              <a:buBlip>
                <a:blip r:embed="rId4"/>
              </a:buBlip>
              <a:defRPr baseline="0">
                <a:solidFill>
                  <a:schemeClr val="tx1"/>
                </a:solidFill>
                <a:latin typeface="+mn-lt"/>
              </a:defRPr>
            </a:lvl5pPr>
            <a:lvl6pPr marL="2514600" indent="-228600" algn="l" rtl="0" eaLnBrk="1" fontAlgn="base" hangingPunct="1">
              <a:lnSpc>
                <a:spcPts val="2600"/>
              </a:lnSpc>
              <a:spcBef>
                <a:spcPts val="300"/>
              </a:spcBef>
              <a:spcAft>
                <a:spcPct val="0"/>
              </a:spcAft>
              <a:buBlip>
                <a:blip r:embed="rId4"/>
              </a:buBlip>
              <a:defRPr>
                <a:solidFill>
                  <a:schemeClr val="tx1"/>
                </a:solidFill>
                <a:latin typeface="+mn-lt"/>
              </a:defRPr>
            </a:lvl6pPr>
            <a:lvl7pPr marL="2971800" indent="-228600" algn="l" rtl="0" eaLnBrk="1" fontAlgn="base" hangingPunct="1">
              <a:lnSpc>
                <a:spcPts val="2600"/>
              </a:lnSpc>
              <a:spcBef>
                <a:spcPts val="300"/>
              </a:spcBef>
              <a:spcAft>
                <a:spcPct val="0"/>
              </a:spcAft>
              <a:buBlip>
                <a:blip r:embed="rId4"/>
              </a:buBlip>
              <a:defRPr>
                <a:solidFill>
                  <a:schemeClr val="tx1"/>
                </a:solidFill>
                <a:latin typeface="+mn-lt"/>
              </a:defRPr>
            </a:lvl7pPr>
            <a:lvl8pPr marL="3429000" indent="-228600" algn="l" rtl="0" eaLnBrk="1" fontAlgn="base" hangingPunct="1">
              <a:lnSpc>
                <a:spcPts val="2600"/>
              </a:lnSpc>
              <a:spcBef>
                <a:spcPts val="300"/>
              </a:spcBef>
              <a:spcAft>
                <a:spcPct val="0"/>
              </a:spcAft>
              <a:buBlip>
                <a:blip r:embed="rId4"/>
              </a:buBlip>
              <a:defRPr>
                <a:solidFill>
                  <a:schemeClr val="tx1"/>
                </a:solidFill>
                <a:latin typeface="+mn-lt"/>
              </a:defRPr>
            </a:lvl8pPr>
            <a:lvl9pPr marL="3886200" indent="-228600" algn="l" rtl="0" eaLnBrk="1" fontAlgn="base" hangingPunct="1">
              <a:lnSpc>
                <a:spcPts val="2600"/>
              </a:lnSpc>
              <a:spcBef>
                <a:spcPts val="300"/>
              </a:spcBef>
              <a:spcAft>
                <a:spcPct val="0"/>
              </a:spcAft>
              <a:buBlip>
                <a:blip r:embed="rId4"/>
              </a:buBlip>
              <a:defRPr>
                <a:solidFill>
                  <a:schemeClr val="tx1"/>
                </a:solidFill>
                <a:latin typeface="+mn-lt"/>
              </a:defRPr>
            </a:lvl9pPr>
          </a:lstStyle>
          <a:p>
            <a:r>
              <a:rPr lang="en-US" dirty="0">
                <a:solidFill>
                  <a:schemeClr val="bg1"/>
                </a:solidFill>
              </a:rPr>
              <a:t>Control of Activities Over Pipelines</a:t>
            </a:r>
          </a:p>
          <a:p>
            <a:r>
              <a:rPr lang="en-US" dirty="0">
                <a:solidFill>
                  <a:schemeClr val="bg1"/>
                </a:solidFill>
              </a:rPr>
              <a:t>Pipeline Integrity &amp; Public Safety</a:t>
            </a:r>
          </a:p>
          <a:p>
            <a:r>
              <a:rPr lang="en-US" dirty="0">
                <a:solidFill>
                  <a:schemeClr val="bg1"/>
                </a:solidFill>
              </a:rPr>
              <a:t>Pipeline Planning in Urban Areas</a:t>
            </a:r>
          </a:p>
          <a:p>
            <a:r>
              <a:rPr lang="en-US" dirty="0">
                <a:solidFill>
                  <a:schemeClr val="bg1"/>
                </a:solidFill>
              </a:rPr>
              <a:t>Contingency Planning &amp; Emergency Equipment </a:t>
            </a:r>
            <a:endParaRPr lang="en-CA" dirty="0">
              <a:solidFill>
                <a:schemeClr val="bg1"/>
              </a:solidFill>
            </a:endParaRPr>
          </a:p>
        </p:txBody>
      </p:sp>
    </p:spTree>
    <p:extLst>
      <p:ext uri="{BB962C8B-B14F-4D97-AF65-F5344CB8AC3E}">
        <p14:creationId xmlns:p14="http://schemas.microsoft.com/office/powerpoint/2010/main" val="3574449536"/>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alFsrv\COMMON\CS\Com\Dropbox\Blair Reilly\CNRL Horizon Tour 2017\aRTSY cOMS pICS\139.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19050" y="-152400"/>
            <a:ext cx="9372958" cy="70104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pPr>
              <a:defRPr/>
            </a:pPr>
            <a:r>
              <a:rPr lang="en-CA" altLang="en-US" b="0" smtClean="0"/>
              <a:t>AER </a:t>
            </a:r>
            <a:fld id="{B4292B11-93A9-44DB-A524-3A03F16E9BA8}" type="slidenum">
              <a:rPr lang="en-CA" altLang="en-US" smtClean="0"/>
              <a:pPr>
                <a:defRPr/>
              </a:pPr>
              <a:t>5</a:t>
            </a:fld>
            <a:endParaRPr lang="en-CA" altLang="en-US" dirty="0"/>
          </a:p>
        </p:txBody>
      </p:sp>
      <p:sp>
        <p:nvSpPr>
          <p:cNvPr id="4" name="Title 6"/>
          <p:cNvSpPr txBox="1">
            <a:spLocks/>
          </p:cNvSpPr>
          <p:nvPr/>
        </p:nvSpPr>
        <p:spPr bwMode="auto">
          <a:xfrm>
            <a:off x="685800" y="304800"/>
            <a:ext cx="7924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tx2"/>
                </a:solidFill>
                <a:latin typeface="+mj-lt"/>
                <a:ea typeface="+mj-ea"/>
                <a:cs typeface="+mj-cs"/>
              </a:defRPr>
            </a:lvl1pPr>
            <a:lvl2pPr algn="l" rtl="0" eaLnBrk="1" fontAlgn="base" hangingPunct="1">
              <a:spcBef>
                <a:spcPct val="0"/>
              </a:spcBef>
              <a:spcAft>
                <a:spcPct val="0"/>
              </a:spcAft>
              <a:defRPr sz="3600" b="1">
                <a:solidFill>
                  <a:schemeClr val="bg2"/>
                </a:solidFill>
                <a:latin typeface="Arial" charset="0"/>
              </a:defRPr>
            </a:lvl2pPr>
            <a:lvl3pPr algn="l" rtl="0" eaLnBrk="1" fontAlgn="base" hangingPunct="1">
              <a:spcBef>
                <a:spcPct val="0"/>
              </a:spcBef>
              <a:spcAft>
                <a:spcPct val="0"/>
              </a:spcAft>
              <a:defRPr sz="3600" b="1">
                <a:solidFill>
                  <a:schemeClr val="bg2"/>
                </a:solidFill>
                <a:latin typeface="Arial" charset="0"/>
              </a:defRPr>
            </a:lvl3pPr>
            <a:lvl4pPr algn="l" rtl="0" eaLnBrk="1" fontAlgn="base" hangingPunct="1">
              <a:spcBef>
                <a:spcPct val="0"/>
              </a:spcBef>
              <a:spcAft>
                <a:spcPct val="0"/>
              </a:spcAft>
              <a:defRPr sz="3600" b="1">
                <a:solidFill>
                  <a:schemeClr val="bg2"/>
                </a:solidFill>
                <a:latin typeface="Arial" charset="0"/>
              </a:defRPr>
            </a:lvl4pPr>
            <a:lvl5pPr algn="l" rtl="0" eaLnBrk="1" fontAlgn="base" hangingPunct="1">
              <a:spcBef>
                <a:spcPct val="0"/>
              </a:spcBef>
              <a:spcAft>
                <a:spcPct val="0"/>
              </a:spcAft>
              <a:defRPr sz="3600" b="1">
                <a:solidFill>
                  <a:schemeClr val="bg2"/>
                </a:solidFill>
                <a:latin typeface="Arial" charset="0"/>
              </a:defRPr>
            </a:lvl5pPr>
            <a:lvl6pPr marL="457200" algn="l" rtl="0" eaLnBrk="1" fontAlgn="base" hangingPunct="1">
              <a:spcBef>
                <a:spcPct val="0"/>
              </a:spcBef>
              <a:spcAft>
                <a:spcPct val="0"/>
              </a:spcAft>
              <a:defRPr sz="3600" b="1">
                <a:solidFill>
                  <a:schemeClr val="bg2"/>
                </a:solidFill>
                <a:latin typeface="Arial" charset="0"/>
              </a:defRPr>
            </a:lvl6pPr>
            <a:lvl7pPr marL="914400" algn="l" rtl="0" eaLnBrk="1" fontAlgn="base" hangingPunct="1">
              <a:spcBef>
                <a:spcPct val="0"/>
              </a:spcBef>
              <a:spcAft>
                <a:spcPct val="0"/>
              </a:spcAft>
              <a:defRPr sz="3600" b="1">
                <a:solidFill>
                  <a:schemeClr val="bg2"/>
                </a:solidFill>
                <a:latin typeface="Arial" charset="0"/>
              </a:defRPr>
            </a:lvl7pPr>
            <a:lvl8pPr marL="1371600" algn="l" rtl="0" eaLnBrk="1" fontAlgn="base" hangingPunct="1">
              <a:spcBef>
                <a:spcPct val="0"/>
              </a:spcBef>
              <a:spcAft>
                <a:spcPct val="0"/>
              </a:spcAft>
              <a:defRPr sz="3600" b="1">
                <a:solidFill>
                  <a:schemeClr val="bg2"/>
                </a:solidFill>
                <a:latin typeface="Arial" charset="0"/>
              </a:defRPr>
            </a:lvl8pPr>
            <a:lvl9pPr marL="1828800" algn="l" rtl="0" eaLnBrk="1" fontAlgn="base" hangingPunct="1">
              <a:spcBef>
                <a:spcPct val="0"/>
              </a:spcBef>
              <a:spcAft>
                <a:spcPct val="0"/>
              </a:spcAft>
              <a:defRPr sz="3600" b="1">
                <a:solidFill>
                  <a:schemeClr val="bg2"/>
                </a:solidFill>
                <a:latin typeface="Arial" charset="0"/>
              </a:defRPr>
            </a:lvl9pPr>
          </a:lstStyle>
          <a:p>
            <a:r>
              <a:rPr lang="en-US" kern="0" dirty="0" smtClean="0">
                <a:solidFill>
                  <a:schemeClr val="bg1"/>
                </a:solidFill>
              </a:rPr>
              <a:t>Control of Activities Over Pipelines</a:t>
            </a:r>
            <a:r>
              <a:rPr lang="en-US" kern="0" dirty="0" smtClean="0"/>
              <a:t/>
            </a:r>
            <a:br>
              <a:rPr lang="en-US" kern="0" dirty="0" smtClean="0"/>
            </a:br>
            <a:endParaRPr lang="en-CA" kern="0" dirty="0"/>
          </a:p>
        </p:txBody>
      </p:sp>
      <p:sp>
        <p:nvSpPr>
          <p:cNvPr id="6" name="Content Placeholder 2"/>
          <p:cNvSpPr txBox="1">
            <a:spLocks/>
          </p:cNvSpPr>
          <p:nvPr/>
        </p:nvSpPr>
        <p:spPr bwMode="auto">
          <a:xfrm>
            <a:off x="304800" y="2133600"/>
            <a:ext cx="8915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ts val="3600"/>
              </a:lnSpc>
              <a:spcBef>
                <a:spcPts val="1800"/>
              </a:spcBef>
              <a:spcAft>
                <a:spcPct val="0"/>
              </a:spcAft>
              <a:buBlip>
                <a:blip r:embed="rId5"/>
              </a:buBlip>
              <a:defRPr sz="2800">
                <a:solidFill>
                  <a:schemeClr val="tx1"/>
                </a:solidFill>
                <a:latin typeface="+mn-lt"/>
                <a:ea typeface="+mn-ea"/>
                <a:cs typeface="+mn-cs"/>
              </a:defRPr>
            </a:lvl1pPr>
            <a:lvl2pPr marL="796925" indent="-339725" algn="l" rtl="0" eaLnBrk="1" fontAlgn="base" hangingPunct="1">
              <a:lnSpc>
                <a:spcPts val="3300"/>
              </a:lnSpc>
              <a:spcBef>
                <a:spcPts val="600"/>
              </a:spcBef>
              <a:spcAft>
                <a:spcPct val="0"/>
              </a:spcAft>
              <a:buFont typeface="Arial" charset="0"/>
              <a:buChar char="•"/>
              <a:defRPr sz="2500">
                <a:solidFill>
                  <a:schemeClr val="tx1"/>
                </a:solidFill>
                <a:latin typeface="+mn-lt"/>
              </a:defRPr>
            </a:lvl2pPr>
            <a:lvl3pPr marL="1254125" indent="-339725" algn="l" rtl="0" eaLnBrk="1" fontAlgn="base" hangingPunct="1">
              <a:lnSpc>
                <a:spcPts val="3100"/>
              </a:lnSpc>
              <a:spcBef>
                <a:spcPts val="600"/>
              </a:spcBef>
              <a:spcAft>
                <a:spcPct val="0"/>
              </a:spcAft>
              <a:buFont typeface="Arial" charset="0"/>
              <a:buChar char="–"/>
              <a:defRPr sz="2300">
                <a:solidFill>
                  <a:schemeClr val="tx1"/>
                </a:solidFill>
                <a:latin typeface="+mn-lt"/>
              </a:defRPr>
            </a:lvl3pPr>
            <a:lvl4pPr marL="1711325" indent="-339725" algn="l" rtl="0" eaLnBrk="1" fontAlgn="base" hangingPunct="1">
              <a:lnSpc>
                <a:spcPts val="2900"/>
              </a:lnSpc>
              <a:spcBef>
                <a:spcPts val="600"/>
              </a:spcBef>
              <a:spcAft>
                <a:spcPct val="0"/>
              </a:spcAft>
              <a:buBlip>
                <a:blip r:embed="rId5"/>
              </a:buBlip>
              <a:defRPr sz="2100">
                <a:solidFill>
                  <a:schemeClr val="tx1"/>
                </a:solidFill>
                <a:latin typeface="+mn-lt"/>
              </a:defRPr>
            </a:lvl4pPr>
            <a:lvl5pPr marL="2168525" indent="-339725" algn="l" rtl="0" eaLnBrk="1" fontAlgn="base" hangingPunct="1">
              <a:lnSpc>
                <a:spcPts val="2600"/>
              </a:lnSpc>
              <a:spcBef>
                <a:spcPts val="300"/>
              </a:spcBef>
              <a:spcAft>
                <a:spcPct val="0"/>
              </a:spcAft>
              <a:buBlip>
                <a:blip r:embed="rId5"/>
              </a:buBlip>
              <a:defRPr baseline="0">
                <a:solidFill>
                  <a:schemeClr val="tx1"/>
                </a:solidFill>
                <a:latin typeface="+mn-lt"/>
              </a:defRPr>
            </a:lvl5pPr>
            <a:lvl6pPr marL="2514600" indent="-228600" algn="l" rtl="0" eaLnBrk="1" fontAlgn="base" hangingPunct="1">
              <a:lnSpc>
                <a:spcPts val="2600"/>
              </a:lnSpc>
              <a:spcBef>
                <a:spcPts val="300"/>
              </a:spcBef>
              <a:spcAft>
                <a:spcPct val="0"/>
              </a:spcAft>
              <a:buBlip>
                <a:blip r:embed="rId5"/>
              </a:buBlip>
              <a:defRPr>
                <a:solidFill>
                  <a:schemeClr val="tx1"/>
                </a:solidFill>
                <a:latin typeface="+mn-lt"/>
              </a:defRPr>
            </a:lvl6pPr>
            <a:lvl7pPr marL="2971800" indent="-228600" algn="l" rtl="0" eaLnBrk="1" fontAlgn="base" hangingPunct="1">
              <a:lnSpc>
                <a:spcPts val="2600"/>
              </a:lnSpc>
              <a:spcBef>
                <a:spcPts val="300"/>
              </a:spcBef>
              <a:spcAft>
                <a:spcPct val="0"/>
              </a:spcAft>
              <a:buBlip>
                <a:blip r:embed="rId5"/>
              </a:buBlip>
              <a:defRPr>
                <a:solidFill>
                  <a:schemeClr val="tx1"/>
                </a:solidFill>
                <a:latin typeface="+mn-lt"/>
              </a:defRPr>
            </a:lvl7pPr>
            <a:lvl8pPr marL="3429000" indent="-228600" algn="l" rtl="0" eaLnBrk="1" fontAlgn="base" hangingPunct="1">
              <a:lnSpc>
                <a:spcPts val="2600"/>
              </a:lnSpc>
              <a:spcBef>
                <a:spcPts val="300"/>
              </a:spcBef>
              <a:spcAft>
                <a:spcPct val="0"/>
              </a:spcAft>
              <a:buBlip>
                <a:blip r:embed="rId5"/>
              </a:buBlip>
              <a:defRPr>
                <a:solidFill>
                  <a:schemeClr val="tx1"/>
                </a:solidFill>
                <a:latin typeface="+mn-lt"/>
              </a:defRPr>
            </a:lvl8pPr>
            <a:lvl9pPr marL="3886200" indent="-228600" algn="l" rtl="0" eaLnBrk="1" fontAlgn="base" hangingPunct="1">
              <a:lnSpc>
                <a:spcPts val="2600"/>
              </a:lnSpc>
              <a:spcBef>
                <a:spcPts val="300"/>
              </a:spcBef>
              <a:spcAft>
                <a:spcPct val="0"/>
              </a:spcAft>
              <a:buBlip>
                <a:blip r:embed="rId5"/>
              </a:buBlip>
              <a:defRPr>
                <a:solidFill>
                  <a:schemeClr val="tx1"/>
                </a:solidFill>
                <a:latin typeface="+mn-lt"/>
              </a:defRPr>
            </a:lvl9pPr>
          </a:lstStyle>
          <a:p>
            <a:r>
              <a:rPr lang="en-US" dirty="0">
                <a:solidFill>
                  <a:schemeClr val="bg1"/>
                </a:solidFill>
              </a:rPr>
              <a:t>Rupture was due to external damage on the line</a:t>
            </a:r>
          </a:p>
          <a:p>
            <a:r>
              <a:rPr lang="en-US" dirty="0" smtClean="0">
                <a:solidFill>
                  <a:schemeClr val="bg1"/>
                </a:solidFill>
              </a:rPr>
              <a:t>Damage </a:t>
            </a:r>
            <a:r>
              <a:rPr lang="en-US" dirty="0">
                <a:solidFill>
                  <a:schemeClr val="bg1"/>
                </a:solidFill>
              </a:rPr>
              <a:t>would have been found with adequate information during </a:t>
            </a:r>
            <a:r>
              <a:rPr lang="en-US" dirty="0" smtClean="0">
                <a:solidFill>
                  <a:schemeClr val="bg1"/>
                </a:solidFill>
              </a:rPr>
              <a:t>construction</a:t>
            </a:r>
            <a:endParaRPr lang="en-US" dirty="0">
              <a:solidFill>
                <a:schemeClr val="bg1"/>
              </a:solidFill>
            </a:endParaRPr>
          </a:p>
          <a:p>
            <a:r>
              <a:rPr lang="en-US" b="1" dirty="0">
                <a:solidFill>
                  <a:srgbClr val="FF0000"/>
                </a:solidFill>
              </a:rPr>
              <a:t>Alberta One Call</a:t>
            </a:r>
            <a:endParaRPr lang="en-CA" b="1" dirty="0">
              <a:solidFill>
                <a:srgbClr val="FF0000"/>
              </a:solidFill>
            </a:endParaRPr>
          </a:p>
        </p:txBody>
      </p:sp>
    </p:spTree>
    <p:extLst>
      <p:ext uri="{BB962C8B-B14F-4D97-AF65-F5344CB8AC3E}">
        <p14:creationId xmlns:p14="http://schemas.microsoft.com/office/powerpoint/2010/main" val="39783165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Q:\AER Templates\PowerPoint\Backgrounds\Slide-54.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idx="4294967295"/>
          </p:nvPr>
        </p:nvSpPr>
        <p:spPr>
          <a:xfrm>
            <a:off x="762000" y="304800"/>
            <a:ext cx="7467600" cy="1143000"/>
          </a:xfrm>
        </p:spPr>
        <p:txBody>
          <a:bodyPr/>
          <a:lstStyle/>
          <a:p>
            <a:r>
              <a:rPr lang="en-US" dirty="0">
                <a:solidFill>
                  <a:schemeClr val="bg1"/>
                </a:solidFill>
              </a:rPr>
              <a:t>Pipeline Integrity &amp; Public Safety</a:t>
            </a:r>
            <a:br>
              <a:rPr lang="en-US" dirty="0">
                <a:solidFill>
                  <a:schemeClr val="bg1"/>
                </a:solidFill>
              </a:rPr>
            </a:br>
            <a:endParaRPr lang="en-CA" dirty="0">
              <a:solidFill>
                <a:schemeClr val="bg1"/>
              </a:solidFill>
            </a:endParaRPr>
          </a:p>
        </p:txBody>
      </p:sp>
      <p:sp>
        <p:nvSpPr>
          <p:cNvPr id="3" name="Content Placeholder 2"/>
          <p:cNvSpPr>
            <a:spLocks noGrp="1"/>
          </p:cNvSpPr>
          <p:nvPr>
            <p:ph idx="4294967295"/>
          </p:nvPr>
        </p:nvSpPr>
        <p:spPr>
          <a:xfrm>
            <a:off x="685800" y="1981200"/>
            <a:ext cx="7924800" cy="4525962"/>
          </a:xfrm>
        </p:spPr>
        <p:txBody>
          <a:bodyPr/>
          <a:lstStyle/>
          <a:p>
            <a:r>
              <a:rPr lang="en-US" dirty="0">
                <a:solidFill>
                  <a:schemeClr val="bg1"/>
                </a:solidFill>
              </a:rPr>
              <a:t>Land use planning </a:t>
            </a:r>
            <a:endParaRPr lang="en-US" dirty="0" smtClean="0">
              <a:solidFill>
                <a:schemeClr val="bg1"/>
              </a:solidFill>
            </a:endParaRPr>
          </a:p>
          <a:p>
            <a:r>
              <a:rPr lang="en-US" dirty="0" smtClean="0">
                <a:solidFill>
                  <a:schemeClr val="bg1"/>
                </a:solidFill>
              </a:rPr>
              <a:t>Upgrade </a:t>
            </a:r>
            <a:r>
              <a:rPr lang="en-CA" dirty="0" smtClean="0">
                <a:solidFill>
                  <a:schemeClr val="bg1"/>
                </a:solidFill>
              </a:rPr>
              <a:t>to current requirements outlined by Canadian Standards Association  </a:t>
            </a:r>
            <a:endParaRPr lang="en-CA" dirty="0">
              <a:solidFill>
                <a:schemeClr val="bg1"/>
              </a:solidFill>
            </a:endParaRPr>
          </a:p>
          <a:p>
            <a:r>
              <a:rPr lang="en-US" b="1" dirty="0">
                <a:solidFill>
                  <a:srgbClr val="FF0000"/>
                </a:solidFill>
              </a:rPr>
              <a:t>Emergency Response </a:t>
            </a:r>
            <a:r>
              <a:rPr lang="en-US" b="1" dirty="0" smtClean="0">
                <a:solidFill>
                  <a:srgbClr val="FF0000"/>
                </a:solidFill>
              </a:rPr>
              <a:t>Plans</a:t>
            </a:r>
          </a:p>
          <a:p>
            <a:r>
              <a:rPr lang="en-US" b="1" dirty="0" smtClean="0">
                <a:solidFill>
                  <a:srgbClr val="FF0000"/>
                </a:solidFill>
              </a:rPr>
              <a:t>Inspections</a:t>
            </a:r>
            <a:endParaRPr lang="en-US" b="1" dirty="0">
              <a:solidFill>
                <a:srgbClr val="FF0000"/>
              </a:solidFill>
            </a:endParaRPr>
          </a:p>
          <a:p>
            <a:endParaRPr lang="en-CA" altLang="en-US" dirty="0">
              <a:solidFill>
                <a:schemeClr val="bg1"/>
              </a:solidFill>
            </a:endParaRPr>
          </a:p>
        </p:txBody>
      </p:sp>
      <p:sp>
        <p:nvSpPr>
          <p:cNvPr id="4" name="Footer Placeholder 3"/>
          <p:cNvSpPr>
            <a:spLocks noGrp="1"/>
          </p:cNvSpPr>
          <p:nvPr>
            <p:ph type="ftr" sz="quarter" idx="10"/>
          </p:nvPr>
        </p:nvSpPr>
        <p:spPr/>
        <p:txBody>
          <a:bodyPr/>
          <a:lstStyle/>
          <a:p>
            <a:r>
              <a:rPr lang="en-CA" altLang="en-US" b="0" dirty="0" smtClean="0"/>
              <a:t>AER</a:t>
            </a:r>
            <a:r>
              <a:rPr lang="en-CA" altLang="en-US" dirty="0" smtClean="0"/>
              <a:t> </a:t>
            </a:r>
            <a:fld id="{B4292B11-93A9-44DB-A524-3A03F16E9BA8}" type="slidenum">
              <a:rPr lang="en-CA" altLang="en-US" smtClean="0"/>
              <a:pPr/>
              <a:t>6</a:t>
            </a:fld>
            <a:endParaRPr lang="en-CA" altLang="en-US" dirty="0"/>
          </a:p>
        </p:txBody>
      </p:sp>
    </p:spTree>
    <p:extLst>
      <p:ext uri="{BB962C8B-B14F-4D97-AF65-F5344CB8AC3E}">
        <p14:creationId xmlns:p14="http://schemas.microsoft.com/office/powerpoint/2010/main" val="16286074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Q:\AER Templates\PowerPoint\Backgrounds\Slide-14.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idx="4294967295"/>
          </p:nvPr>
        </p:nvSpPr>
        <p:spPr>
          <a:xfrm>
            <a:off x="685800" y="304800"/>
            <a:ext cx="7924800" cy="1143000"/>
          </a:xfrm>
        </p:spPr>
        <p:txBody>
          <a:bodyPr/>
          <a:lstStyle/>
          <a:p>
            <a:r>
              <a:rPr lang="en-US" dirty="0">
                <a:solidFill>
                  <a:schemeClr val="bg1"/>
                </a:solidFill>
              </a:rPr>
              <a:t>Pipeline Planning in Urban Areas</a:t>
            </a:r>
            <a:br>
              <a:rPr lang="en-US" dirty="0">
                <a:solidFill>
                  <a:schemeClr val="bg1"/>
                </a:solidFill>
              </a:rPr>
            </a:br>
            <a:endParaRPr lang="en-CA" dirty="0">
              <a:solidFill>
                <a:schemeClr val="bg1"/>
              </a:solidFill>
            </a:endParaRPr>
          </a:p>
        </p:txBody>
      </p:sp>
      <p:sp>
        <p:nvSpPr>
          <p:cNvPr id="3" name="Content Placeholder 2"/>
          <p:cNvSpPr>
            <a:spLocks noGrp="1"/>
          </p:cNvSpPr>
          <p:nvPr>
            <p:ph idx="4294967295"/>
          </p:nvPr>
        </p:nvSpPr>
        <p:spPr>
          <a:xfrm>
            <a:off x="762000" y="1600200"/>
            <a:ext cx="7924800" cy="4525962"/>
          </a:xfrm>
        </p:spPr>
        <p:txBody>
          <a:bodyPr/>
          <a:lstStyle/>
          <a:p>
            <a:r>
              <a:rPr lang="en-US" dirty="0">
                <a:solidFill>
                  <a:schemeClr val="bg1"/>
                </a:solidFill>
              </a:rPr>
              <a:t>Adhere to up to date </a:t>
            </a:r>
            <a:r>
              <a:rPr lang="en-US" dirty="0" smtClean="0">
                <a:solidFill>
                  <a:schemeClr val="bg1"/>
                </a:solidFill>
              </a:rPr>
              <a:t>standards</a:t>
            </a:r>
          </a:p>
          <a:p>
            <a:r>
              <a:rPr lang="en-US" dirty="0" smtClean="0">
                <a:solidFill>
                  <a:schemeClr val="bg1"/>
                </a:solidFill>
              </a:rPr>
              <a:t>All pipeline </a:t>
            </a:r>
            <a:r>
              <a:rPr lang="en-US" dirty="0">
                <a:solidFill>
                  <a:schemeClr val="bg1"/>
                </a:solidFill>
              </a:rPr>
              <a:t>companies </a:t>
            </a:r>
            <a:r>
              <a:rPr lang="en-US" dirty="0" smtClean="0">
                <a:solidFill>
                  <a:schemeClr val="bg1"/>
                </a:solidFill>
              </a:rPr>
              <a:t>verify </a:t>
            </a:r>
            <a:r>
              <a:rPr lang="en-US" dirty="0">
                <a:solidFill>
                  <a:schemeClr val="bg1"/>
                </a:solidFill>
              </a:rPr>
              <a:t>the status of their lines</a:t>
            </a:r>
          </a:p>
          <a:p>
            <a:r>
              <a:rPr lang="en-US" b="1" dirty="0" smtClean="0">
                <a:solidFill>
                  <a:srgbClr val="FF0000"/>
                </a:solidFill>
              </a:rPr>
              <a:t>Future city planning and existing pipelines</a:t>
            </a:r>
            <a:endParaRPr lang="en-CA" b="1" dirty="0">
              <a:solidFill>
                <a:srgbClr val="FF0000"/>
              </a:solidFill>
            </a:endParaRPr>
          </a:p>
        </p:txBody>
      </p:sp>
      <p:sp>
        <p:nvSpPr>
          <p:cNvPr id="4" name="Footer Placeholder 3"/>
          <p:cNvSpPr>
            <a:spLocks noGrp="1"/>
          </p:cNvSpPr>
          <p:nvPr>
            <p:ph type="ftr" sz="quarter" idx="10"/>
          </p:nvPr>
        </p:nvSpPr>
        <p:spPr/>
        <p:txBody>
          <a:bodyPr/>
          <a:lstStyle/>
          <a:p>
            <a:r>
              <a:rPr lang="en-CA" altLang="en-US" b="0" dirty="0" smtClean="0"/>
              <a:t>AER</a:t>
            </a:r>
            <a:r>
              <a:rPr lang="en-CA" altLang="en-US" dirty="0" smtClean="0"/>
              <a:t> </a:t>
            </a:r>
            <a:fld id="{B4292B11-93A9-44DB-A524-3A03F16E9BA8}" type="slidenum">
              <a:rPr lang="en-CA" altLang="en-US" smtClean="0"/>
              <a:pPr/>
              <a:t>7</a:t>
            </a:fld>
            <a:endParaRPr lang="en-CA" altLang="en-US" dirty="0"/>
          </a:p>
        </p:txBody>
      </p:sp>
    </p:spTree>
    <p:extLst>
      <p:ext uri="{BB962C8B-B14F-4D97-AF65-F5344CB8AC3E}">
        <p14:creationId xmlns:p14="http://schemas.microsoft.com/office/powerpoint/2010/main" val="16286074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CA" altLang="en-US" b="0" dirty="0" smtClean="0"/>
              <a:t>AER</a:t>
            </a:r>
            <a:r>
              <a:rPr lang="en-CA" altLang="en-US" dirty="0" smtClean="0"/>
              <a:t> </a:t>
            </a:r>
            <a:fld id="{B4292B11-93A9-44DB-A524-3A03F16E9BA8}" type="slidenum">
              <a:rPr lang="en-CA" altLang="en-US" smtClean="0"/>
              <a:pPr/>
              <a:t>8</a:t>
            </a:fld>
            <a:endParaRPr lang="en-CA"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76400"/>
            <a:ext cx="3580715" cy="3967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bwMode="auto">
          <a:xfrm>
            <a:off x="228600" y="2514600"/>
            <a:ext cx="4876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ts val="3600"/>
              </a:lnSpc>
              <a:spcBef>
                <a:spcPts val="1800"/>
              </a:spcBef>
              <a:spcAft>
                <a:spcPct val="0"/>
              </a:spcAft>
              <a:buBlip>
                <a:blip r:embed="rId4"/>
              </a:buBlip>
              <a:defRPr sz="2800">
                <a:solidFill>
                  <a:schemeClr val="tx1"/>
                </a:solidFill>
                <a:latin typeface="+mn-lt"/>
                <a:ea typeface="+mn-ea"/>
                <a:cs typeface="+mn-cs"/>
              </a:defRPr>
            </a:lvl1pPr>
            <a:lvl2pPr marL="796925" indent="-339725" algn="l" rtl="0" eaLnBrk="1" fontAlgn="base" hangingPunct="1">
              <a:lnSpc>
                <a:spcPts val="3300"/>
              </a:lnSpc>
              <a:spcBef>
                <a:spcPts val="600"/>
              </a:spcBef>
              <a:spcAft>
                <a:spcPct val="0"/>
              </a:spcAft>
              <a:buFont typeface="Arial" charset="0"/>
              <a:buChar char="•"/>
              <a:defRPr sz="2500">
                <a:solidFill>
                  <a:schemeClr val="tx1"/>
                </a:solidFill>
                <a:latin typeface="+mn-lt"/>
              </a:defRPr>
            </a:lvl2pPr>
            <a:lvl3pPr marL="1254125" indent="-339725" algn="l" rtl="0" eaLnBrk="1" fontAlgn="base" hangingPunct="1">
              <a:lnSpc>
                <a:spcPts val="3100"/>
              </a:lnSpc>
              <a:spcBef>
                <a:spcPts val="600"/>
              </a:spcBef>
              <a:spcAft>
                <a:spcPct val="0"/>
              </a:spcAft>
              <a:buFont typeface="Arial" charset="0"/>
              <a:buChar char="–"/>
              <a:defRPr sz="2300">
                <a:solidFill>
                  <a:schemeClr val="tx1"/>
                </a:solidFill>
                <a:latin typeface="+mn-lt"/>
              </a:defRPr>
            </a:lvl3pPr>
            <a:lvl4pPr marL="1711325" indent="-339725" algn="l" rtl="0" eaLnBrk="1" fontAlgn="base" hangingPunct="1">
              <a:lnSpc>
                <a:spcPts val="2900"/>
              </a:lnSpc>
              <a:spcBef>
                <a:spcPts val="600"/>
              </a:spcBef>
              <a:spcAft>
                <a:spcPct val="0"/>
              </a:spcAft>
              <a:buBlip>
                <a:blip r:embed="rId4"/>
              </a:buBlip>
              <a:defRPr sz="2100">
                <a:solidFill>
                  <a:schemeClr val="tx1"/>
                </a:solidFill>
                <a:latin typeface="+mn-lt"/>
              </a:defRPr>
            </a:lvl4pPr>
            <a:lvl5pPr marL="2168525" indent="-339725" algn="l" rtl="0" eaLnBrk="1" fontAlgn="base" hangingPunct="1">
              <a:lnSpc>
                <a:spcPts val="2600"/>
              </a:lnSpc>
              <a:spcBef>
                <a:spcPts val="300"/>
              </a:spcBef>
              <a:spcAft>
                <a:spcPct val="0"/>
              </a:spcAft>
              <a:buBlip>
                <a:blip r:embed="rId4"/>
              </a:buBlip>
              <a:defRPr baseline="0">
                <a:solidFill>
                  <a:schemeClr val="tx1"/>
                </a:solidFill>
                <a:latin typeface="+mn-lt"/>
              </a:defRPr>
            </a:lvl5pPr>
            <a:lvl6pPr marL="2514600" indent="-228600" algn="l" rtl="0" eaLnBrk="1" fontAlgn="base" hangingPunct="1">
              <a:lnSpc>
                <a:spcPts val="2600"/>
              </a:lnSpc>
              <a:spcBef>
                <a:spcPts val="300"/>
              </a:spcBef>
              <a:spcAft>
                <a:spcPct val="0"/>
              </a:spcAft>
              <a:buBlip>
                <a:blip r:embed="rId4"/>
              </a:buBlip>
              <a:defRPr>
                <a:solidFill>
                  <a:schemeClr val="tx1"/>
                </a:solidFill>
                <a:latin typeface="+mn-lt"/>
              </a:defRPr>
            </a:lvl6pPr>
            <a:lvl7pPr marL="2971800" indent="-228600" algn="l" rtl="0" eaLnBrk="1" fontAlgn="base" hangingPunct="1">
              <a:lnSpc>
                <a:spcPts val="2600"/>
              </a:lnSpc>
              <a:spcBef>
                <a:spcPts val="300"/>
              </a:spcBef>
              <a:spcAft>
                <a:spcPct val="0"/>
              </a:spcAft>
              <a:buBlip>
                <a:blip r:embed="rId4"/>
              </a:buBlip>
              <a:defRPr>
                <a:solidFill>
                  <a:schemeClr val="tx1"/>
                </a:solidFill>
                <a:latin typeface="+mn-lt"/>
              </a:defRPr>
            </a:lvl7pPr>
            <a:lvl8pPr marL="3429000" indent="-228600" algn="l" rtl="0" eaLnBrk="1" fontAlgn="base" hangingPunct="1">
              <a:lnSpc>
                <a:spcPts val="2600"/>
              </a:lnSpc>
              <a:spcBef>
                <a:spcPts val="300"/>
              </a:spcBef>
              <a:spcAft>
                <a:spcPct val="0"/>
              </a:spcAft>
              <a:buBlip>
                <a:blip r:embed="rId4"/>
              </a:buBlip>
              <a:defRPr>
                <a:solidFill>
                  <a:schemeClr val="tx1"/>
                </a:solidFill>
                <a:latin typeface="+mn-lt"/>
              </a:defRPr>
            </a:lvl8pPr>
            <a:lvl9pPr marL="3886200" indent="-228600" algn="l" rtl="0" eaLnBrk="1" fontAlgn="base" hangingPunct="1">
              <a:lnSpc>
                <a:spcPts val="2600"/>
              </a:lnSpc>
              <a:spcBef>
                <a:spcPts val="300"/>
              </a:spcBef>
              <a:spcAft>
                <a:spcPct val="0"/>
              </a:spcAft>
              <a:buBlip>
                <a:blip r:embed="rId4"/>
              </a:buBlip>
              <a:defRPr>
                <a:solidFill>
                  <a:schemeClr val="tx1"/>
                </a:solidFill>
                <a:latin typeface="+mn-lt"/>
              </a:defRPr>
            </a:lvl9pPr>
          </a:lstStyle>
          <a:p>
            <a:r>
              <a:rPr lang="en-US" b="1" kern="0" dirty="0" smtClean="0">
                <a:solidFill>
                  <a:srgbClr val="FF0000"/>
                </a:solidFill>
              </a:rPr>
              <a:t>City Emergency Response Plans</a:t>
            </a:r>
          </a:p>
          <a:p>
            <a:r>
              <a:rPr lang="en-US" b="1" kern="0" dirty="0" smtClean="0">
                <a:solidFill>
                  <a:srgbClr val="FF0000"/>
                </a:solidFill>
              </a:rPr>
              <a:t>Specialized Resources</a:t>
            </a:r>
            <a:endParaRPr lang="en-CA" b="1" kern="0" dirty="0">
              <a:solidFill>
                <a:srgbClr val="FF0000"/>
              </a:solidFill>
            </a:endParaRPr>
          </a:p>
        </p:txBody>
      </p:sp>
      <p:sp>
        <p:nvSpPr>
          <p:cNvPr id="9" name="Title 6"/>
          <p:cNvSpPr txBox="1">
            <a:spLocks/>
          </p:cNvSpPr>
          <p:nvPr/>
        </p:nvSpPr>
        <p:spPr bwMode="auto">
          <a:xfrm>
            <a:off x="1704975" y="542925"/>
            <a:ext cx="5486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tx2"/>
                </a:solidFill>
                <a:latin typeface="+mj-lt"/>
                <a:ea typeface="+mj-ea"/>
                <a:cs typeface="+mj-cs"/>
              </a:defRPr>
            </a:lvl1pPr>
            <a:lvl2pPr algn="l" rtl="0" eaLnBrk="1" fontAlgn="base" hangingPunct="1">
              <a:spcBef>
                <a:spcPct val="0"/>
              </a:spcBef>
              <a:spcAft>
                <a:spcPct val="0"/>
              </a:spcAft>
              <a:defRPr sz="3600" b="1">
                <a:solidFill>
                  <a:schemeClr val="bg2"/>
                </a:solidFill>
                <a:latin typeface="Arial" charset="0"/>
              </a:defRPr>
            </a:lvl2pPr>
            <a:lvl3pPr algn="l" rtl="0" eaLnBrk="1" fontAlgn="base" hangingPunct="1">
              <a:spcBef>
                <a:spcPct val="0"/>
              </a:spcBef>
              <a:spcAft>
                <a:spcPct val="0"/>
              </a:spcAft>
              <a:defRPr sz="3600" b="1">
                <a:solidFill>
                  <a:schemeClr val="bg2"/>
                </a:solidFill>
                <a:latin typeface="Arial" charset="0"/>
              </a:defRPr>
            </a:lvl3pPr>
            <a:lvl4pPr algn="l" rtl="0" eaLnBrk="1" fontAlgn="base" hangingPunct="1">
              <a:spcBef>
                <a:spcPct val="0"/>
              </a:spcBef>
              <a:spcAft>
                <a:spcPct val="0"/>
              </a:spcAft>
              <a:defRPr sz="3600" b="1">
                <a:solidFill>
                  <a:schemeClr val="bg2"/>
                </a:solidFill>
                <a:latin typeface="Arial" charset="0"/>
              </a:defRPr>
            </a:lvl4pPr>
            <a:lvl5pPr algn="l" rtl="0" eaLnBrk="1" fontAlgn="base" hangingPunct="1">
              <a:spcBef>
                <a:spcPct val="0"/>
              </a:spcBef>
              <a:spcAft>
                <a:spcPct val="0"/>
              </a:spcAft>
              <a:defRPr sz="3600" b="1">
                <a:solidFill>
                  <a:schemeClr val="bg2"/>
                </a:solidFill>
                <a:latin typeface="Arial" charset="0"/>
              </a:defRPr>
            </a:lvl5pPr>
            <a:lvl6pPr marL="457200" algn="l" rtl="0" eaLnBrk="1" fontAlgn="base" hangingPunct="1">
              <a:spcBef>
                <a:spcPct val="0"/>
              </a:spcBef>
              <a:spcAft>
                <a:spcPct val="0"/>
              </a:spcAft>
              <a:defRPr sz="3600" b="1">
                <a:solidFill>
                  <a:schemeClr val="bg2"/>
                </a:solidFill>
                <a:latin typeface="Arial" charset="0"/>
              </a:defRPr>
            </a:lvl6pPr>
            <a:lvl7pPr marL="914400" algn="l" rtl="0" eaLnBrk="1" fontAlgn="base" hangingPunct="1">
              <a:spcBef>
                <a:spcPct val="0"/>
              </a:spcBef>
              <a:spcAft>
                <a:spcPct val="0"/>
              </a:spcAft>
              <a:defRPr sz="3600" b="1">
                <a:solidFill>
                  <a:schemeClr val="bg2"/>
                </a:solidFill>
                <a:latin typeface="Arial" charset="0"/>
              </a:defRPr>
            </a:lvl7pPr>
            <a:lvl8pPr marL="1371600" algn="l" rtl="0" eaLnBrk="1" fontAlgn="base" hangingPunct="1">
              <a:spcBef>
                <a:spcPct val="0"/>
              </a:spcBef>
              <a:spcAft>
                <a:spcPct val="0"/>
              </a:spcAft>
              <a:defRPr sz="3600" b="1">
                <a:solidFill>
                  <a:schemeClr val="bg2"/>
                </a:solidFill>
                <a:latin typeface="Arial" charset="0"/>
              </a:defRPr>
            </a:lvl8pPr>
            <a:lvl9pPr marL="1828800" algn="l" rtl="0" eaLnBrk="1" fontAlgn="base" hangingPunct="1">
              <a:spcBef>
                <a:spcPct val="0"/>
              </a:spcBef>
              <a:spcAft>
                <a:spcPct val="0"/>
              </a:spcAft>
              <a:defRPr sz="3600" b="1">
                <a:solidFill>
                  <a:schemeClr val="bg2"/>
                </a:solidFill>
                <a:latin typeface="Arial" charset="0"/>
              </a:defRPr>
            </a:lvl9pPr>
          </a:lstStyle>
          <a:p>
            <a:r>
              <a:rPr lang="en-US" kern="0" dirty="0" smtClean="0">
                <a:solidFill>
                  <a:schemeClr val="bg1"/>
                </a:solidFill>
              </a:rPr>
              <a:t>Contingency Planning &amp;</a:t>
            </a:r>
          </a:p>
          <a:p>
            <a:r>
              <a:rPr lang="en-US" kern="0" dirty="0" smtClean="0">
                <a:solidFill>
                  <a:schemeClr val="bg1"/>
                </a:solidFill>
              </a:rPr>
              <a:t> Emergency Equipment </a:t>
            </a:r>
            <a:br>
              <a:rPr lang="en-US" kern="0" dirty="0" smtClean="0">
                <a:solidFill>
                  <a:schemeClr val="bg1"/>
                </a:solidFill>
              </a:rPr>
            </a:br>
            <a:endParaRPr lang="en-CA" kern="0" dirty="0">
              <a:solidFill>
                <a:schemeClr val="bg1"/>
              </a:solidFill>
            </a:endParaRPr>
          </a:p>
        </p:txBody>
      </p:sp>
    </p:spTree>
    <p:extLst>
      <p:ext uri="{BB962C8B-B14F-4D97-AF65-F5344CB8AC3E}">
        <p14:creationId xmlns:p14="http://schemas.microsoft.com/office/powerpoint/2010/main" val="16286074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Q:\AER Templates\PowerPoint\Backgrounds\Slide-114.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152400" y="304800"/>
            <a:ext cx="3124200" cy="1143000"/>
          </a:xfrm>
        </p:spPr>
        <p:txBody>
          <a:bodyPr/>
          <a:lstStyle/>
          <a:p>
            <a:r>
              <a:rPr lang="en-US" dirty="0">
                <a:solidFill>
                  <a:schemeClr val="bg1"/>
                </a:solidFill>
              </a:rPr>
              <a:t>Mutual </a:t>
            </a:r>
            <a:r>
              <a:rPr lang="en-US" dirty="0" smtClean="0">
                <a:solidFill>
                  <a:schemeClr val="bg1"/>
                </a:solidFill>
              </a:rPr>
              <a:t>Aid</a:t>
            </a:r>
            <a:endParaRPr lang="en-CA" dirty="0">
              <a:solidFill>
                <a:schemeClr val="bg1"/>
              </a:solidFill>
            </a:endParaRPr>
          </a:p>
        </p:txBody>
      </p:sp>
      <p:sp>
        <p:nvSpPr>
          <p:cNvPr id="3" name="Content Placeholder 2"/>
          <p:cNvSpPr>
            <a:spLocks noGrp="1"/>
          </p:cNvSpPr>
          <p:nvPr>
            <p:ph idx="4294967295"/>
          </p:nvPr>
        </p:nvSpPr>
        <p:spPr>
          <a:xfrm>
            <a:off x="609600" y="2667000"/>
            <a:ext cx="7467600" cy="2620962"/>
          </a:xfrm>
        </p:spPr>
        <p:txBody>
          <a:bodyPr/>
          <a:lstStyle/>
          <a:p>
            <a:pPr lvl="1"/>
            <a:r>
              <a:rPr lang="en-US" dirty="0" smtClean="0">
                <a:solidFill>
                  <a:schemeClr val="bg1"/>
                </a:solidFill>
              </a:rPr>
              <a:t>Transportation</a:t>
            </a:r>
            <a:endParaRPr lang="en-US" dirty="0">
              <a:solidFill>
                <a:schemeClr val="bg1"/>
              </a:solidFill>
            </a:endParaRPr>
          </a:p>
          <a:p>
            <a:pPr lvl="1"/>
            <a:r>
              <a:rPr lang="en-US" dirty="0">
                <a:solidFill>
                  <a:schemeClr val="bg1"/>
                </a:solidFill>
              </a:rPr>
              <a:t>Notification </a:t>
            </a:r>
            <a:r>
              <a:rPr lang="en-US" dirty="0" smtClean="0">
                <a:solidFill>
                  <a:schemeClr val="bg1"/>
                </a:solidFill>
              </a:rPr>
              <a:t>to </a:t>
            </a:r>
            <a:r>
              <a:rPr lang="en-US" dirty="0">
                <a:solidFill>
                  <a:schemeClr val="bg1"/>
                </a:solidFill>
              </a:rPr>
              <a:t>impacted </a:t>
            </a:r>
            <a:r>
              <a:rPr lang="en-US" dirty="0" smtClean="0">
                <a:solidFill>
                  <a:schemeClr val="bg1"/>
                </a:solidFill>
              </a:rPr>
              <a:t>residents</a:t>
            </a:r>
            <a:endParaRPr lang="en-US" dirty="0">
              <a:solidFill>
                <a:schemeClr val="bg1"/>
              </a:solidFill>
            </a:endParaRPr>
          </a:p>
          <a:p>
            <a:pPr lvl="1"/>
            <a:r>
              <a:rPr lang="en-US" dirty="0">
                <a:solidFill>
                  <a:schemeClr val="bg1"/>
                </a:solidFill>
              </a:rPr>
              <a:t>Security and </a:t>
            </a:r>
            <a:r>
              <a:rPr lang="en-US" dirty="0" smtClean="0">
                <a:solidFill>
                  <a:schemeClr val="bg1"/>
                </a:solidFill>
              </a:rPr>
              <a:t>patrol</a:t>
            </a:r>
            <a:endParaRPr lang="en-US" dirty="0">
              <a:solidFill>
                <a:schemeClr val="bg1"/>
              </a:solidFill>
            </a:endParaRPr>
          </a:p>
          <a:p>
            <a:pPr lvl="1"/>
            <a:r>
              <a:rPr lang="en-US" dirty="0" smtClean="0">
                <a:solidFill>
                  <a:schemeClr val="bg1"/>
                </a:solidFill>
              </a:rPr>
              <a:t>Temporary Shelters</a:t>
            </a:r>
            <a:endParaRPr lang="en-CA" dirty="0">
              <a:solidFill>
                <a:schemeClr val="bg1"/>
              </a:solidFill>
            </a:endParaRPr>
          </a:p>
        </p:txBody>
      </p:sp>
      <p:sp>
        <p:nvSpPr>
          <p:cNvPr id="4" name="Footer Placeholder 3"/>
          <p:cNvSpPr>
            <a:spLocks noGrp="1"/>
          </p:cNvSpPr>
          <p:nvPr>
            <p:ph type="ftr" sz="quarter" idx="10"/>
          </p:nvPr>
        </p:nvSpPr>
        <p:spPr/>
        <p:txBody>
          <a:bodyPr/>
          <a:lstStyle/>
          <a:p>
            <a:pPr>
              <a:defRPr/>
            </a:pPr>
            <a:r>
              <a:rPr lang="en-CA" altLang="en-US" b="0" smtClean="0"/>
              <a:t>AER </a:t>
            </a:r>
            <a:fld id="{B4292B11-93A9-44DB-A524-3A03F16E9BA8}" type="slidenum">
              <a:rPr lang="en-CA" altLang="en-US" smtClean="0"/>
              <a:pPr>
                <a:defRPr/>
              </a:pPr>
              <a:t>9</a:t>
            </a:fld>
            <a:endParaRPr lang="en-CA" altLang="en-US" dirty="0"/>
          </a:p>
        </p:txBody>
      </p:sp>
    </p:spTree>
    <p:extLst>
      <p:ext uri="{BB962C8B-B14F-4D97-AF65-F5344CB8AC3E}">
        <p14:creationId xmlns:p14="http://schemas.microsoft.com/office/powerpoint/2010/main" val="3540447342"/>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AER_PPT_EAPUOC April 16, 2019">
  <a:themeElements>
    <a:clrScheme name="AER Theme">
      <a:dk1>
        <a:srgbClr val="000000"/>
      </a:dk1>
      <a:lt1>
        <a:srgbClr val="FFFFFF"/>
      </a:lt1>
      <a:dk2>
        <a:srgbClr val="005587"/>
      </a:dk2>
      <a:lt2>
        <a:srgbClr val="FFFFFF"/>
      </a:lt2>
      <a:accent1>
        <a:srgbClr val="005587"/>
      </a:accent1>
      <a:accent2>
        <a:srgbClr val="74AA50"/>
      </a:accent2>
      <a:accent3>
        <a:srgbClr val="C1A01E"/>
      </a:accent3>
      <a:accent4>
        <a:srgbClr val="7F7F7F"/>
      </a:accent4>
      <a:accent5>
        <a:srgbClr val="4D4D4D"/>
      </a:accent5>
      <a:accent6>
        <a:srgbClr val="D94813"/>
      </a:accent6>
      <a:hlink>
        <a:srgbClr val="005587"/>
      </a:hlink>
      <a:folHlink>
        <a:srgbClr val="290147"/>
      </a:folHlink>
    </a:clrScheme>
    <a:fontScheme name="A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GS_PowerPoin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GS_PowerPoin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GS_PowerPoin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GS_PowerPoin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GS_PowerPoin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GS_PowerPoin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GS_PowerPoin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GS_PowerPoin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GS_PowerPoin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GS_PowerPoin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GS_PowerPoin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GS_PowerPoin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AER_PPT_EAPUOC April 16, 2019</Template>
  <TotalTime>1533</TotalTime>
  <Words>1908</Words>
  <Application>Microsoft Office PowerPoint</Application>
  <PresentationFormat>On-screen Show (4:3)</PresentationFormat>
  <Paragraphs>269</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MS PGothic</vt:lpstr>
      <vt:lpstr>Arial Narrow</vt:lpstr>
      <vt:lpstr>AER_PPT_EAPUOC April 16, 2019</vt:lpstr>
      <vt:lpstr>PowerPoint Presentation</vt:lpstr>
      <vt:lpstr>Friday March 2, 1979</vt:lpstr>
      <vt:lpstr>The Response</vt:lpstr>
      <vt:lpstr>ERBC Recommendations </vt:lpstr>
      <vt:lpstr>PowerPoint Presentation</vt:lpstr>
      <vt:lpstr>Pipeline Integrity &amp; Public Safety </vt:lpstr>
      <vt:lpstr>Pipeline Planning in Urban Areas </vt:lpstr>
      <vt:lpstr>PowerPoint Presentation</vt:lpstr>
      <vt:lpstr>Mutual Aid</vt:lpstr>
      <vt:lpstr>PowerPoint Presentation</vt:lpstr>
      <vt:lpstr>Roles at the Alberta Energy Regulator</vt:lpstr>
      <vt:lpstr>PowerPoint Presentation</vt:lpstr>
      <vt:lpstr>PowerPoint Presentation</vt:lpstr>
      <vt:lpstr>PowerPoint Presentation</vt:lpstr>
      <vt:lpstr>PowerPoint Presentation</vt:lpstr>
    </vt:vector>
  </TitlesOfParts>
  <Company>Alberta Energy Regulator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Ladd</dc:creator>
  <cp:lastModifiedBy>Melissa Ladd</cp:lastModifiedBy>
  <cp:revision>109</cp:revision>
  <cp:lastPrinted>2019-04-15T16:08:46Z</cp:lastPrinted>
  <dcterms:created xsi:type="dcterms:W3CDTF">2019-04-12T00:51:39Z</dcterms:created>
  <dcterms:modified xsi:type="dcterms:W3CDTF">2019-05-07T22:21:38Z</dcterms:modified>
</cp:coreProperties>
</file>